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2" r:id="rId1"/>
  </p:sldMasterIdLst>
  <p:notesMasterIdLst>
    <p:notesMasterId r:id="rId18"/>
  </p:notesMasterIdLst>
  <p:sldIdLst>
    <p:sldId id="256" r:id="rId2"/>
    <p:sldId id="274" r:id="rId3"/>
    <p:sldId id="257" r:id="rId4"/>
    <p:sldId id="261" r:id="rId5"/>
    <p:sldId id="273" r:id="rId6"/>
    <p:sldId id="263" r:id="rId7"/>
    <p:sldId id="264" r:id="rId8"/>
    <p:sldId id="265" r:id="rId9"/>
    <p:sldId id="276" r:id="rId10"/>
    <p:sldId id="267" r:id="rId11"/>
    <p:sldId id="269" r:id="rId12"/>
    <p:sldId id="270" r:id="rId13"/>
    <p:sldId id="271" r:id="rId14"/>
    <p:sldId id="272" r:id="rId15"/>
    <p:sldId id="275" r:id="rId16"/>
    <p:sldId id="259" r:id="rId17"/>
  </p:sldIdLst>
  <p:sldSz cx="9144000" cy="5143500" type="screen16x9"/>
  <p:notesSz cx="6858000" cy="9144000"/>
  <p:embeddedFontLst>
    <p:embeddedFont>
      <p:font typeface="Alan Sans" panose="020B0604020202020204" charset="0"/>
      <p:regular r:id="rId19"/>
      <p:bold r:id="rId20"/>
    </p:embeddedFont>
    <p:embeddedFont>
      <p:font typeface="Alan Sans ExtraBold" panose="020B0604020202020204" charset="0"/>
      <p:bold r:id="rId21"/>
    </p:embeddedFont>
    <p:embeddedFont>
      <p:font typeface="Inter SemiBold" panose="020B0604020202020204" charset="0"/>
      <p:regular r:id="rId22"/>
      <p:bold r:id="rId23"/>
      <p:italic r:id="rId24"/>
      <p:boldItalic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E6E6E6"/>
    <a:srgbClr val="00643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259" autoAdjust="0"/>
    <p:restoredTop sz="94660"/>
  </p:normalViewPr>
  <p:slideViewPr>
    <p:cSldViewPr snapToGrid="0">
      <p:cViewPr varScale="1">
        <p:scale>
          <a:sx n="198" d="100"/>
          <a:sy n="198" d="100"/>
        </p:scale>
        <p:origin x="908" y="9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umberto grande" userId="d59bc228ee1f513f" providerId="LiveId" clId="{ECDBC0C4-E540-4CBF-AD71-AF37DF1EF214}"/>
    <pc:docChg chg="custSel modSld">
      <pc:chgData name="umberto grande" userId="d59bc228ee1f513f" providerId="LiveId" clId="{ECDBC0C4-E540-4CBF-AD71-AF37DF1EF214}" dt="2026-07-08T11:42:48.226" v="15" actId="1076"/>
      <pc:docMkLst>
        <pc:docMk/>
      </pc:docMkLst>
      <pc:sldChg chg="addSp delSp modSp mod">
        <pc:chgData name="umberto grande" userId="d59bc228ee1f513f" providerId="LiveId" clId="{ECDBC0C4-E540-4CBF-AD71-AF37DF1EF214}" dt="2026-07-08T11:42:48.226" v="15" actId="1076"/>
        <pc:sldMkLst>
          <pc:docMk/>
          <pc:sldMk cId="4024225947" sldId="270"/>
        </pc:sldMkLst>
        <pc:picChg chg="add mod">
          <ac:chgData name="umberto grande" userId="d59bc228ee1f513f" providerId="LiveId" clId="{ECDBC0C4-E540-4CBF-AD71-AF37DF1EF214}" dt="2026-07-08T11:42:48.226" v="15" actId="1076"/>
          <ac:picMkLst>
            <pc:docMk/>
            <pc:sldMk cId="4024225947" sldId="270"/>
            <ac:picMk id="8" creationId="{0A8BF0C5-8F38-F553-52D5-1428C1BE2E34}"/>
          </ac:picMkLst>
        </pc:picChg>
        <pc:picChg chg="del">
          <ac:chgData name="umberto grande" userId="d59bc228ee1f513f" providerId="LiveId" clId="{ECDBC0C4-E540-4CBF-AD71-AF37DF1EF214}" dt="2026-07-08T11:42:21.167" v="8" actId="478"/>
          <ac:picMkLst>
            <pc:docMk/>
            <pc:sldMk cId="4024225947" sldId="270"/>
            <ac:picMk id="12" creationId="{BF530A58-F7F1-66D1-2303-B1ED11489895}"/>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 name="Google Shape;51;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g3d0ce550e1d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g3d0ce550e1d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a:extLst>
            <a:ext uri="{FF2B5EF4-FFF2-40B4-BE49-F238E27FC236}">
              <a16:creationId xmlns:a16="http://schemas.microsoft.com/office/drawing/2014/main" id="{F30BEF0D-A098-CE32-46DD-29051182C244}"/>
            </a:ext>
          </a:extLst>
        </p:cNvPr>
        <p:cNvGrpSpPr/>
        <p:nvPr/>
      </p:nvGrpSpPr>
      <p:grpSpPr>
        <a:xfrm>
          <a:off x="0" y="0"/>
          <a:ext cx="0" cy="0"/>
          <a:chOff x="0" y="0"/>
          <a:chExt cx="0" cy="0"/>
        </a:xfrm>
      </p:grpSpPr>
      <p:sp>
        <p:nvSpPr>
          <p:cNvPr id="62" name="Google Shape;62;g3d04c5f978b_0_36:notes">
            <a:extLst>
              <a:ext uri="{FF2B5EF4-FFF2-40B4-BE49-F238E27FC236}">
                <a16:creationId xmlns:a16="http://schemas.microsoft.com/office/drawing/2014/main" id="{A51FCAE7-7051-F0DA-5650-C774D6B7A7B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3d04c5f978b_0_36:notes">
            <a:extLst>
              <a:ext uri="{FF2B5EF4-FFF2-40B4-BE49-F238E27FC236}">
                <a16:creationId xmlns:a16="http://schemas.microsoft.com/office/drawing/2014/main" id="{800F9CE2-AA1D-8878-30A8-9C7A7340373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486291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a:extLst>
            <a:ext uri="{FF2B5EF4-FFF2-40B4-BE49-F238E27FC236}">
              <a16:creationId xmlns:a16="http://schemas.microsoft.com/office/drawing/2014/main" id="{B1F9113A-28C4-D8CA-DF8E-70A398F44354}"/>
            </a:ext>
          </a:extLst>
        </p:cNvPr>
        <p:cNvGrpSpPr/>
        <p:nvPr/>
      </p:nvGrpSpPr>
      <p:grpSpPr>
        <a:xfrm>
          <a:off x="0" y="0"/>
          <a:ext cx="0" cy="0"/>
          <a:chOff x="0" y="0"/>
          <a:chExt cx="0" cy="0"/>
        </a:xfrm>
      </p:grpSpPr>
      <p:sp>
        <p:nvSpPr>
          <p:cNvPr id="62" name="Google Shape;62;g3d04c5f978b_0_36:notes">
            <a:extLst>
              <a:ext uri="{FF2B5EF4-FFF2-40B4-BE49-F238E27FC236}">
                <a16:creationId xmlns:a16="http://schemas.microsoft.com/office/drawing/2014/main" id="{8F366154-13F9-4FC7-18F0-9363F6DB77E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3d04c5f978b_0_36:notes">
            <a:extLst>
              <a:ext uri="{FF2B5EF4-FFF2-40B4-BE49-F238E27FC236}">
                <a16:creationId xmlns:a16="http://schemas.microsoft.com/office/drawing/2014/main" id="{96623E40-90C4-EABF-241C-60B77191631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1554476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a:extLst>
            <a:ext uri="{FF2B5EF4-FFF2-40B4-BE49-F238E27FC236}">
              <a16:creationId xmlns:a16="http://schemas.microsoft.com/office/drawing/2014/main" id="{99DC3EFF-F78E-0EA5-F1A8-872685C1F72C}"/>
            </a:ext>
          </a:extLst>
        </p:cNvPr>
        <p:cNvGrpSpPr/>
        <p:nvPr/>
      </p:nvGrpSpPr>
      <p:grpSpPr>
        <a:xfrm>
          <a:off x="0" y="0"/>
          <a:ext cx="0" cy="0"/>
          <a:chOff x="0" y="0"/>
          <a:chExt cx="0" cy="0"/>
        </a:xfrm>
      </p:grpSpPr>
      <p:sp>
        <p:nvSpPr>
          <p:cNvPr id="62" name="Google Shape;62;g3d04c5f978b_0_36:notes">
            <a:extLst>
              <a:ext uri="{FF2B5EF4-FFF2-40B4-BE49-F238E27FC236}">
                <a16:creationId xmlns:a16="http://schemas.microsoft.com/office/drawing/2014/main" id="{8BC0ED1B-788D-98E9-F30F-DE3983848F1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3d04c5f978b_0_36:notes">
            <a:extLst>
              <a:ext uri="{FF2B5EF4-FFF2-40B4-BE49-F238E27FC236}">
                <a16:creationId xmlns:a16="http://schemas.microsoft.com/office/drawing/2014/main" id="{0E181119-1CED-4AE6-5656-7FEB071DE28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6118483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a:extLst>
            <a:ext uri="{FF2B5EF4-FFF2-40B4-BE49-F238E27FC236}">
              <a16:creationId xmlns:a16="http://schemas.microsoft.com/office/drawing/2014/main" id="{818A7E63-42FB-6D4D-1BAE-BEC10F10F9CA}"/>
            </a:ext>
          </a:extLst>
        </p:cNvPr>
        <p:cNvGrpSpPr/>
        <p:nvPr/>
      </p:nvGrpSpPr>
      <p:grpSpPr>
        <a:xfrm>
          <a:off x="0" y="0"/>
          <a:ext cx="0" cy="0"/>
          <a:chOff x="0" y="0"/>
          <a:chExt cx="0" cy="0"/>
        </a:xfrm>
      </p:grpSpPr>
      <p:sp>
        <p:nvSpPr>
          <p:cNvPr id="62" name="Google Shape;62;g3d04c5f978b_0_36:notes">
            <a:extLst>
              <a:ext uri="{FF2B5EF4-FFF2-40B4-BE49-F238E27FC236}">
                <a16:creationId xmlns:a16="http://schemas.microsoft.com/office/drawing/2014/main" id="{4AFBEC91-0E3C-E0FC-FE1E-AE0A2041F66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3d04c5f978b_0_36:notes">
            <a:extLst>
              <a:ext uri="{FF2B5EF4-FFF2-40B4-BE49-F238E27FC236}">
                <a16:creationId xmlns:a16="http://schemas.microsoft.com/office/drawing/2014/main" id="{5261C0EF-A3CC-9098-86DA-733D83C3CDA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975923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a:extLst>
            <a:ext uri="{FF2B5EF4-FFF2-40B4-BE49-F238E27FC236}">
              <a16:creationId xmlns:a16="http://schemas.microsoft.com/office/drawing/2014/main" id="{67129EB6-8919-8766-AD8D-D63EE746319E}"/>
            </a:ext>
          </a:extLst>
        </p:cNvPr>
        <p:cNvGrpSpPr/>
        <p:nvPr/>
      </p:nvGrpSpPr>
      <p:grpSpPr>
        <a:xfrm>
          <a:off x="0" y="0"/>
          <a:ext cx="0" cy="0"/>
          <a:chOff x="0" y="0"/>
          <a:chExt cx="0" cy="0"/>
        </a:xfrm>
      </p:grpSpPr>
      <p:sp>
        <p:nvSpPr>
          <p:cNvPr id="62" name="Google Shape;62;g3d04c5f978b_0_36:notes">
            <a:extLst>
              <a:ext uri="{FF2B5EF4-FFF2-40B4-BE49-F238E27FC236}">
                <a16:creationId xmlns:a16="http://schemas.microsoft.com/office/drawing/2014/main" id="{21384185-5676-F6EE-CC85-297B5EB24F6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3d04c5f978b_0_36:notes">
            <a:extLst>
              <a:ext uri="{FF2B5EF4-FFF2-40B4-BE49-F238E27FC236}">
                <a16:creationId xmlns:a16="http://schemas.microsoft.com/office/drawing/2014/main" id="{60B05299-CFC7-3B9B-0897-193FB02430C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914396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a:extLst>
            <a:ext uri="{FF2B5EF4-FFF2-40B4-BE49-F238E27FC236}">
              <a16:creationId xmlns:a16="http://schemas.microsoft.com/office/drawing/2014/main" id="{23164175-015A-AD06-D187-BF9F431A054E}"/>
            </a:ext>
          </a:extLst>
        </p:cNvPr>
        <p:cNvGrpSpPr/>
        <p:nvPr/>
      </p:nvGrpSpPr>
      <p:grpSpPr>
        <a:xfrm>
          <a:off x="0" y="0"/>
          <a:ext cx="0" cy="0"/>
          <a:chOff x="0" y="0"/>
          <a:chExt cx="0" cy="0"/>
        </a:xfrm>
      </p:grpSpPr>
      <p:sp>
        <p:nvSpPr>
          <p:cNvPr id="62" name="Google Shape;62;g3d04c5f978b_0_36:notes">
            <a:extLst>
              <a:ext uri="{FF2B5EF4-FFF2-40B4-BE49-F238E27FC236}">
                <a16:creationId xmlns:a16="http://schemas.microsoft.com/office/drawing/2014/main" id="{A7631140-EEFB-287D-D4F7-416A8BFE8D2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3d04c5f978b_0_36:notes">
            <a:extLst>
              <a:ext uri="{FF2B5EF4-FFF2-40B4-BE49-F238E27FC236}">
                <a16:creationId xmlns:a16="http://schemas.microsoft.com/office/drawing/2014/main" id="{E601E518-C524-A2AE-AA49-71A0D6C553F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213103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a:extLst>
            <a:ext uri="{FF2B5EF4-FFF2-40B4-BE49-F238E27FC236}">
              <a16:creationId xmlns:a16="http://schemas.microsoft.com/office/drawing/2014/main" id="{2170A2C0-93FE-FDD1-DD1E-FB079F055758}"/>
            </a:ext>
          </a:extLst>
        </p:cNvPr>
        <p:cNvGrpSpPr/>
        <p:nvPr/>
      </p:nvGrpSpPr>
      <p:grpSpPr>
        <a:xfrm>
          <a:off x="0" y="0"/>
          <a:ext cx="0" cy="0"/>
          <a:chOff x="0" y="0"/>
          <a:chExt cx="0" cy="0"/>
        </a:xfrm>
      </p:grpSpPr>
      <p:sp>
        <p:nvSpPr>
          <p:cNvPr id="62" name="Google Shape;62;g3d04c5f978b_0_36:notes">
            <a:extLst>
              <a:ext uri="{FF2B5EF4-FFF2-40B4-BE49-F238E27FC236}">
                <a16:creationId xmlns:a16="http://schemas.microsoft.com/office/drawing/2014/main" id="{5F2D9E58-266F-16BF-6765-F4A5ECBDCFD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3d04c5f978b_0_36:notes">
            <a:extLst>
              <a:ext uri="{FF2B5EF4-FFF2-40B4-BE49-F238E27FC236}">
                <a16:creationId xmlns:a16="http://schemas.microsoft.com/office/drawing/2014/main" id="{CBB69813-5939-E99E-59FF-B8A423D1105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897266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a:extLst>
            <a:ext uri="{FF2B5EF4-FFF2-40B4-BE49-F238E27FC236}">
              <a16:creationId xmlns:a16="http://schemas.microsoft.com/office/drawing/2014/main" id="{3F99EB8C-A365-49EE-8C7A-DFCD1CE4DEFA}"/>
            </a:ext>
          </a:extLst>
        </p:cNvPr>
        <p:cNvGrpSpPr/>
        <p:nvPr/>
      </p:nvGrpSpPr>
      <p:grpSpPr>
        <a:xfrm>
          <a:off x="0" y="0"/>
          <a:ext cx="0" cy="0"/>
          <a:chOff x="0" y="0"/>
          <a:chExt cx="0" cy="0"/>
        </a:xfrm>
      </p:grpSpPr>
      <p:sp>
        <p:nvSpPr>
          <p:cNvPr id="62" name="Google Shape;62;g3d04c5f978b_0_36:notes">
            <a:extLst>
              <a:ext uri="{FF2B5EF4-FFF2-40B4-BE49-F238E27FC236}">
                <a16:creationId xmlns:a16="http://schemas.microsoft.com/office/drawing/2014/main" id="{EEEA04DB-098C-BBD4-EFE8-14FE210BF78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3d04c5f978b_0_36:notes">
            <a:extLst>
              <a:ext uri="{FF2B5EF4-FFF2-40B4-BE49-F238E27FC236}">
                <a16:creationId xmlns:a16="http://schemas.microsoft.com/office/drawing/2014/main" id="{7243AC25-57B7-1B61-A86E-34B78775F0A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6602554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a:extLst>
            <a:ext uri="{FF2B5EF4-FFF2-40B4-BE49-F238E27FC236}">
              <a16:creationId xmlns:a16="http://schemas.microsoft.com/office/drawing/2014/main" id="{9A6E713A-7B90-2772-5F24-72547761C298}"/>
            </a:ext>
          </a:extLst>
        </p:cNvPr>
        <p:cNvGrpSpPr/>
        <p:nvPr/>
      </p:nvGrpSpPr>
      <p:grpSpPr>
        <a:xfrm>
          <a:off x="0" y="0"/>
          <a:ext cx="0" cy="0"/>
          <a:chOff x="0" y="0"/>
          <a:chExt cx="0" cy="0"/>
        </a:xfrm>
      </p:grpSpPr>
      <p:sp>
        <p:nvSpPr>
          <p:cNvPr id="62" name="Google Shape;62;g3d04c5f978b_0_36:notes">
            <a:extLst>
              <a:ext uri="{FF2B5EF4-FFF2-40B4-BE49-F238E27FC236}">
                <a16:creationId xmlns:a16="http://schemas.microsoft.com/office/drawing/2014/main" id="{0ECC7E36-6457-A6A7-0DB2-B170C522AD6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3d04c5f978b_0_36:notes">
            <a:extLst>
              <a:ext uri="{FF2B5EF4-FFF2-40B4-BE49-F238E27FC236}">
                <a16:creationId xmlns:a16="http://schemas.microsoft.com/office/drawing/2014/main" id="{7FA9EF86-932A-4DEB-746A-453961EC884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604304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a:extLst>
            <a:ext uri="{FF2B5EF4-FFF2-40B4-BE49-F238E27FC236}">
              <a16:creationId xmlns:a16="http://schemas.microsoft.com/office/drawing/2014/main" id="{B0278616-5097-3154-8CD3-8A1E4AA3E863}"/>
            </a:ext>
          </a:extLst>
        </p:cNvPr>
        <p:cNvGrpSpPr/>
        <p:nvPr/>
      </p:nvGrpSpPr>
      <p:grpSpPr>
        <a:xfrm>
          <a:off x="0" y="0"/>
          <a:ext cx="0" cy="0"/>
          <a:chOff x="0" y="0"/>
          <a:chExt cx="0" cy="0"/>
        </a:xfrm>
      </p:grpSpPr>
      <p:sp>
        <p:nvSpPr>
          <p:cNvPr id="62" name="Google Shape;62;g3d04c5f978b_0_36:notes">
            <a:extLst>
              <a:ext uri="{FF2B5EF4-FFF2-40B4-BE49-F238E27FC236}">
                <a16:creationId xmlns:a16="http://schemas.microsoft.com/office/drawing/2014/main" id="{13BD3808-0BEA-8691-D85A-75F9BE42C64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3d04c5f978b_0_36:notes">
            <a:extLst>
              <a:ext uri="{FF2B5EF4-FFF2-40B4-BE49-F238E27FC236}">
                <a16:creationId xmlns:a16="http://schemas.microsoft.com/office/drawing/2014/main" id="{56CC3F08-B5CA-F584-E206-D04C6D06C8E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984231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a:extLst>
            <a:ext uri="{FF2B5EF4-FFF2-40B4-BE49-F238E27FC236}">
              <a16:creationId xmlns:a16="http://schemas.microsoft.com/office/drawing/2014/main" id="{DD68DAEC-AC06-61F3-83B3-FC6C55FA9CA8}"/>
            </a:ext>
          </a:extLst>
        </p:cNvPr>
        <p:cNvGrpSpPr/>
        <p:nvPr/>
      </p:nvGrpSpPr>
      <p:grpSpPr>
        <a:xfrm>
          <a:off x="0" y="0"/>
          <a:ext cx="0" cy="0"/>
          <a:chOff x="0" y="0"/>
          <a:chExt cx="0" cy="0"/>
        </a:xfrm>
      </p:grpSpPr>
      <p:sp>
        <p:nvSpPr>
          <p:cNvPr id="62" name="Google Shape;62;g3d04c5f978b_0_36:notes">
            <a:extLst>
              <a:ext uri="{FF2B5EF4-FFF2-40B4-BE49-F238E27FC236}">
                <a16:creationId xmlns:a16="http://schemas.microsoft.com/office/drawing/2014/main" id="{6187DA93-17A0-7E87-B353-87F79F221AD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3d04c5f978b_0_36:notes">
            <a:extLst>
              <a:ext uri="{FF2B5EF4-FFF2-40B4-BE49-F238E27FC236}">
                <a16:creationId xmlns:a16="http://schemas.microsoft.com/office/drawing/2014/main" id="{DA7848A4-FD25-4344-7C05-3279F5490E0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800028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3d04c5f978b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3d04c5f978b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10.jpg"/><Relationship Id="rId13" Type="http://schemas.openxmlformats.org/officeDocument/2006/relationships/image" Target="../media/image14.png"/><Relationship Id="rId18" Type="http://schemas.openxmlformats.org/officeDocument/2006/relationships/image" Target="../media/image19.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3.png"/><Relationship Id="rId17" Type="http://schemas.openxmlformats.org/officeDocument/2006/relationships/image" Target="../media/image18.png"/><Relationship Id="rId2" Type="http://schemas.openxmlformats.org/officeDocument/2006/relationships/image" Target="../media/image4.png"/><Relationship Id="rId16"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8.png"/><Relationship Id="rId11" Type="http://schemas.openxmlformats.org/officeDocument/2006/relationships/image" Target="../media/image2.png"/><Relationship Id="rId5" Type="http://schemas.openxmlformats.org/officeDocument/2006/relationships/image" Target="../media/image7.png"/><Relationship Id="rId15" Type="http://schemas.openxmlformats.org/officeDocument/2006/relationships/image" Target="../media/image16.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5.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pic>
        <p:nvPicPr>
          <p:cNvPr id="10" name="Google Shape;10;p2" title="pozadi_A4.png"/>
          <p:cNvPicPr preferRelativeResize="0"/>
          <p:nvPr/>
        </p:nvPicPr>
        <p:blipFill rotWithShape="1">
          <a:blip r:embed="rId2">
            <a:alphaModFix/>
          </a:blip>
          <a:srcRect t="39771" b="20458"/>
          <a:stretch/>
        </p:blipFill>
        <p:spPr>
          <a:xfrm>
            <a:off x="-25" y="0"/>
            <a:ext cx="9144000" cy="5143500"/>
          </a:xfrm>
          <a:prstGeom prst="rect">
            <a:avLst/>
          </a:prstGeom>
          <a:noFill/>
          <a:ln>
            <a:noFill/>
          </a:ln>
        </p:spPr>
      </p:pic>
      <p:sp>
        <p:nvSpPr>
          <p:cNvPr id="11" name="Google Shape;11;p2"/>
          <p:cNvSpPr txBox="1"/>
          <p:nvPr/>
        </p:nvSpPr>
        <p:spPr>
          <a:xfrm>
            <a:off x="1144050" y="1172300"/>
            <a:ext cx="6855900" cy="25674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endParaRPr sz="3600">
              <a:solidFill>
                <a:srgbClr val="00643E"/>
              </a:solidFill>
              <a:latin typeface="Alan Sans ExtraBold"/>
              <a:ea typeface="Alan Sans ExtraBold"/>
              <a:cs typeface="Alan Sans ExtraBold"/>
              <a:sym typeface="Alan Sans ExtraBold"/>
            </a:endParaRPr>
          </a:p>
        </p:txBody>
      </p:sp>
      <p:pic>
        <p:nvPicPr>
          <p:cNvPr id="12" name="Google Shape;12;p2"/>
          <p:cNvPicPr preferRelativeResize="0"/>
          <p:nvPr/>
        </p:nvPicPr>
        <p:blipFill rotWithShape="1">
          <a:blip r:embed="rId3">
            <a:alphaModFix/>
          </a:blip>
          <a:srcRect b="7493"/>
          <a:stretch/>
        </p:blipFill>
        <p:spPr>
          <a:xfrm>
            <a:off x="245500" y="199675"/>
            <a:ext cx="2401875" cy="848150"/>
          </a:xfrm>
          <a:prstGeom prst="rect">
            <a:avLst/>
          </a:prstGeom>
          <a:noFill/>
          <a:ln>
            <a:noFill/>
          </a:ln>
        </p:spPr>
      </p:pic>
      <p:sp>
        <p:nvSpPr>
          <p:cNvPr id="13" name="Google Shape;13;p2"/>
          <p:cNvSpPr txBox="1">
            <a:spLocks noGrp="1"/>
          </p:cNvSpPr>
          <p:nvPr>
            <p:ph type="title"/>
          </p:nvPr>
        </p:nvSpPr>
        <p:spPr>
          <a:xfrm>
            <a:off x="311700" y="1360429"/>
            <a:ext cx="8520600" cy="2164200"/>
          </a:xfrm>
          <a:prstGeom prst="rect">
            <a:avLst/>
          </a:prstGeom>
        </p:spPr>
        <p:txBody>
          <a:bodyPr spcFirstLastPara="1" wrap="square" lIns="91425" tIns="91425" rIns="91425" bIns="91425" anchor="ctr" anchorCtr="0">
            <a:normAutofit/>
          </a:bodyPr>
          <a:lstStyle>
            <a:lvl1pPr lvl="0" algn="ctr">
              <a:spcBef>
                <a:spcPts val="0"/>
              </a:spcBef>
              <a:spcAft>
                <a:spcPts val="0"/>
              </a:spcAft>
              <a:buClr>
                <a:srgbClr val="00643E"/>
              </a:buClr>
              <a:buSzPts val="3600"/>
              <a:buNone/>
              <a:defRPr sz="3600">
                <a:solidFill>
                  <a:srgbClr val="00643E"/>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4" name="Google Shape;14;p2"/>
          <p:cNvSpPr txBox="1">
            <a:spLocks noGrp="1"/>
          </p:cNvSpPr>
          <p:nvPr>
            <p:ph type="title" idx="2"/>
          </p:nvPr>
        </p:nvSpPr>
        <p:spPr>
          <a:xfrm>
            <a:off x="311700" y="3739700"/>
            <a:ext cx="8520600" cy="841800"/>
          </a:xfrm>
          <a:prstGeom prst="rect">
            <a:avLst/>
          </a:prstGeom>
        </p:spPr>
        <p:txBody>
          <a:bodyPr spcFirstLastPara="1" wrap="square" lIns="91425" tIns="91425" rIns="91425" bIns="91425" anchor="ctr" anchorCtr="0">
            <a:normAutofit/>
          </a:bodyPr>
          <a:lstStyle>
            <a:lvl1pPr lvl="0" algn="ctr" rtl="0">
              <a:spcBef>
                <a:spcPts val="0"/>
              </a:spcBef>
              <a:spcAft>
                <a:spcPts val="0"/>
              </a:spcAft>
              <a:buClr>
                <a:srgbClr val="00643E"/>
              </a:buClr>
              <a:buSzPts val="1800"/>
              <a:buFont typeface="Inter SemiBold"/>
              <a:buNone/>
              <a:defRPr sz="1800" b="0">
                <a:solidFill>
                  <a:srgbClr val="00643E"/>
                </a:solidFill>
                <a:latin typeface="Inter SemiBold"/>
                <a:ea typeface="Inter SemiBold"/>
                <a:cs typeface="Inter SemiBold"/>
                <a:sym typeface="Inter SemiBold"/>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5"/>
        <p:cNvGrpSpPr/>
        <p:nvPr/>
      </p:nvGrpSpPr>
      <p:grpSpPr>
        <a:xfrm>
          <a:off x="0" y="0"/>
          <a:ext cx="0" cy="0"/>
          <a:chOff x="0" y="0"/>
          <a:chExt cx="0" cy="0"/>
        </a:xfrm>
      </p:grpSpPr>
      <p:sp>
        <p:nvSpPr>
          <p:cNvPr id="16" name="Google Shape;16;p3"/>
          <p:cNvSpPr txBox="1">
            <a:spLocks noGrp="1"/>
          </p:cNvSpPr>
          <p:nvPr>
            <p:ph type="title"/>
          </p:nvPr>
        </p:nvSpPr>
        <p:spPr>
          <a:xfrm>
            <a:off x="311700" y="289150"/>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7" name="Google Shape;17;p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8" name="Google Shape;18;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cs"/>
              <a:t>‹N›</a:t>
            </a:fld>
            <a:endParaRPr/>
          </a:p>
        </p:txBody>
      </p:sp>
      <p:pic>
        <p:nvPicPr>
          <p:cNvPr id="19" name="Google Shape;19;p3" title="pozadi_zapati_A4.png"/>
          <p:cNvPicPr preferRelativeResize="0"/>
          <p:nvPr/>
        </p:nvPicPr>
        <p:blipFill>
          <a:blip r:embed="rId2">
            <a:alphaModFix/>
          </a:blip>
          <a:stretch>
            <a:fillRect/>
          </a:stretch>
        </p:blipFill>
        <p:spPr>
          <a:xfrm>
            <a:off x="0" y="3586362"/>
            <a:ext cx="9144000" cy="1566225"/>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brázek">
  <p:cSld name="TITLE_AND_BODY_1">
    <p:spTree>
      <p:nvGrpSpPr>
        <p:cNvPr id="1" name="Shape 20"/>
        <p:cNvGrpSpPr/>
        <p:nvPr/>
      </p:nvGrpSpPr>
      <p:grpSpPr>
        <a:xfrm>
          <a:off x="0" y="0"/>
          <a:ext cx="0" cy="0"/>
          <a:chOff x="0" y="0"/>
          <a:chExt cx="0" cy="0"/>
        </a:xfrm>
      </p:grpSpPr>
      <p:sp>
        <p:nvSpPr>
          <p:cNvPr id="21" name="Google Shape;21;p4"/>
          <p:cNvSpPr txBox="1">
            <a:spLocks noGrp="1"/>
          </p:cNvSpPr>
          <p:nvPr>
            <p:ph type="title"/>
          </p:nvPr>
        </p:nvSpPr>
        <p:spPr>
          <a:xfrm>
            <a:off x="311700" y="289150"/>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4"/>
          <p:cNvSpPr txBox="1">
            <a:spLocks noGrp="1"/>
          </p:cNvSpPr>
          <p:nvPr>
            <p:ph type="body" idx="1"/>
          </p:nvPr>
        </p:nvSpPr>
        <p:spPr>
          <a:xfrm>
            <a:off x="311700" y="1152475"/>
            <a:ext cx="46233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3" name="Google Shape;23;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cs"/>
              <a:t>‹N›</a:t>
            </a:fld>
            <a:endParaRPr/>
          </a:p>
        </p:txBody>
      </p:sp>
      <p:pic>
        <p:nvPicPr>
          <p:cNvPr id="24" name="Google Shape;24;p4" title="pozadi_zapati_A4.png"/>
          <p:cNvPicPr preferRelativeResize="0"/>
          <p:nvPr/>
        </p:nvPicPr>
        <p:blipFill>
          <a:blip r:embed="rId2">
            <a:alphaModFix/>
          </a:blip>
          <a:stretch>
            <a:fillRect/>
          </a:stretch>
        </p:blipFill>
        <p:spPr>
          <a:xfrm>
            <a:off x="0" y="3586362"/>
            <a:ext cx="9144000" cy="1566225"/>
          </a:xfrm>
          <a:prstGeom prst="rect">
            <a:avLst/>
          </a:prstGeom>
          <a:noFill/>
          <a:ln>
            <a:noFill/>
          </a:ln>
        </p:spPr>
      </p:pic>
      <p:sp>
        <p:nvSpPr>
          <p:cNvPr id="25" name="Google Shape;25;p4"/>
          <p:cNvSpPr>
            <a:spLocks noGrp="1"/>
          </p:cNvSpPr>
          <p:nvPr>
            <p:ph type="pic" idx="2"/>
          </p:nvPr>
        </p:nvSpPr>
        <p:spPr>
          <a:xfrm>
            <a:off x="5034600" y="1146350"/>
            <a:ext cx="3797700" cy="2638200"/>
          </a:xfrm>
          <a:prstGeom prst="rect">
            <a:avLst/>
          </a:prstGeom>
          <a:noFill/>
          <a:ln>
            <a:noFill/>
          </a:ln>
        </p:spPr>
        <p:txBody>
          <a:bodyPr/>
          <a:lstStyle/>
          <a:p>
            <a:endParaRPr lang="it-IT"/>
          </a:p>
        </p:txBody>
      </p:sp>
      <p:sp>
        <p:nvSpPr>
          <p:cNvPr id="26" name="Google Shape;26;p4"/>
          <p:cNvSpPr txBox="1">
            <a:spLocks noGrp="1"/>
          </p:cNvSpPr>
          <p:nvPr>
            <p:ph type="subTitle" idx="3"/>
          </p:nvPr>
        </p:nvSpPr>
        <p:spPr>
          <a:xfrm>
            <a:off x="5034625" y="3874438"/>
            <a:ext cx="3797700" cy="694500"/>
          </a:xfrm>
          <a:prstGeom prst="rect">
            <a:avLst/>
          </a:prstGeom>
        </p:spPr>
        <p:txBody>
          <a:bodyPr spcFirstLastPara="1" wrap="square" lIns="91425" tIns="91425" rIns="91425" bIns="91425" anchor="t" anchorCtr="0">
            <a:normAutofit/>
          </a:bodyPr>
          <a:lstStyle>
            <a:lvl1pPr lvl="0">
              <a:spcBef>
                <a:spcPts val="0"/>
              </a:spcBef>
              <a:spcAft>
                <a:spcPts val="0"/>
              </a:spcAft>
              <a:buSzPts val="900"/>
              <a:buNone/>
              <a:defRPr sz="900" i="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
        <p:cNvGrpSpPr/>
        <p:nvPr/>
      </p:nvGrpSpPr>
      <p:grpSpPr>
        <a:xfrm>
          <a:off x="0" y="0"/>
          <a:ext cx="0" cy="0"/>
          <a:chOff x="0" y="0"/>
          <a:chExt cx="0" cy="0"/>
        </a:xfrm>
      </p:grpSpPr>
      <p:pic>
        <p:nvPicPr>
          <p:cNvPr id="28" name="Google Shape;28;p5" title="pozadi_A4_sirka.png"/>
          <p:cNvPicPr preferRelativeResize="0"/>
          <p:nvPr/>
        </p:nvPicPr>
        <p:blipFill rotWithShape="1">
          <a:blip r:embed="rId2">
            <a:alphaModFix/>
          </a:blip>
          <a:srcRect l="2281" t="14496" r="2272" b="9568"/>
          <a:stretch/>
        </p:blipFill>
        <p:spPr>
          <a:xfrm>
            <a:off x="0" y="0"/>
            <a:ext cx="9144001" cy="5143501"/>
          </a:xfrm>
          <a:prstGeom prst="rect">
            <a:avLst/>
          </a:prstGeom>
          <a:noFill/>
          <a:ln>
            <a:noFill/>
          </a:ln>
        </p:spPr>
      </p:pic>
      <p:sp>
        <p:nvSpPr>
          <p:cNvPr id="29" name="Google Shape;29;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cs"/>
              <a:t>‹N›</a:t>
            </a:fld>
            <a:endParaRPr/>
          </a:p>
        </p:txBody>
      </p:sp>
      <p:sp>
        <p:nvSpPr>
          <p:cNvPr id="30" name="Google Shape;30;p5"/>
          <p:cNvSpPr/>
          <p:nvPr/>
        </p:nvSpPr>
        <p:spPr>
          <a:xfrm>
            <a:off x="0" y="4424313"/>
            <a:ext cx="9144000" cy="7284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31" name="Google Shape;31;p5"/>
          <p:cNvPicPr preferRelativeResize="0"/>
          <p:nvPr/>
        </p:nvPicPr>
        <p:blipFill>
          <a:blip r:embed="rId3">
            <a:alphaModFix/>
          </a:blip>
          <a:stretch>
            <a:fillRect/>
          </a:stretch>
        </p:blipFill>
        <p:spPr>
          <a:xfrm>
            <a:off x="169350" y="4658153"/>
            <a:ext cx="413050" cy="260709"/>
          </a:xfrm>
          <a:prstGeom prst="rect">
            <a:avLst/>
          </a:prstGeom>
          <a:noFill/>
          <a:ln>
            <a:noFill/>
          </a:ln>
        </p:spPr>
      </p:pic>
      <p:pic>
        <p:nvPicPr>
          <p:cNvPr id="32" name="Google Shape;32;p5"/>
          <p:cNvPicPr preferRelativeResize="0"/>
          <p:nvPr/>
        </p:nvPicPr>
        <p:blipFill>
          <a:blip r:embed="rId4">
            <a:alphaModFix/>
          </a:blip>
          <a:stretch>
            <a:fillRect/>
          </a:stretch>
        </p:blipFill>
        <p:spPr>
          <a:xfrm>
            <a:off x="707455" y="4680266"/>
            <a:ext cx="502125" cy="219011"/>
          </a:xfrm>
          <a:prstGeom prst="rect">
            <a:avLst/>
          </a:prstGeom>
          <a:noFill/>
          <a:ln>
            <a:noFill/>
          </a:ln>
        </p:spPr>
      </p:pic>
      <p:pic>
        <p:nvPicPr>
          <p:cNvPr id="33" name="Google Shape;33;p5"/>
          <p:cNvPicPr preferRelativeResize="0"/>
          <p:nvPr/>
        </p:nvPicPr>
        <p:blipFill>
          <a:blip r:embed="rId5">
            <a:alphaModFix/>
          </a:blip>
          <a:stretch>
            <a:fillRect/>
          </a:stretch>
        </p:blipFill>
        <p:spPr>
          <a:xfrm>
            <a:off x="1358227" y="4677505"/>
            <a:ext cx="413050" cy="239283"/>
          </a:xfrm>
          <a:prstGeom prst="rect">
            <a:avLst/>
          </a:prstGeom>
          <a:noFill/>
          <a:ln>
            <a:noFill/>
          </a:ln>
        </p:spPr>
      </p:pic>
      <p:pic>
        <p:nvPicPr>
          <p:cNvPr id="34" name="Google Shape;34;p5"/>
          <p:cNvPicPr preferRelativeResize="0"/>
          <p:nvPr/>
        </p:nvPicPr>
        <p:blipFill>
          <a:blip r:embed="rId6">
            <a:alphaModFix/>
          </a:blip>
          <a:stretch>
            <a:fillRect/>
          </a:stretch>
        </p:blipFill>
        <p:spPr>
          <a:xfrm>
            <a:off x="1962152" y="4678416"/>
            <a:ext cx="322400" cy="239646"/>
          </a:xfrm>
          <a:prstGeom prst="rect">
            <a:avLst/>
          </a:prstGeom>
          <a:noFill/>
          <a:ln>
            <a:noFill/>
          </a:ln>
        </p:spPr>
      </p:pic>
      <p:pic>
        <p:nvPicPr>
          <p:cNvPr id="35" name="Google Shape;35;p5"/>
          <p:cNvPicPr preferRelativeResize="0"/>
          <p:nvPr/>
        </p:nvPicPr>
        <p:blipFill>
          <a:blip r:embed="rId7">
            <a:alphaModFix/>
          </a:blip>
          <a:stretch>
            <a:fillRect/>
          </a:stretch>
        </p:blipFill>
        <p:spPr>
          <a:xfrm>
            <a:off x="2450792" y="4661170"/>
            <a:ext cx="461325" cy="256558"/>
          </a:xfrm>
          <a:prstGeom prst="rect">
            <a:avLst/>
          </a:prstGeom>
          <a:noFill/>
          <a:ln>
            <a:noFill/>
          </a:ln>
        </p:spPr>
      </p:pic>
      <p:pic>
        <p:nvPicPr>
          <p:cNvPr id="36" name="Google Shape;36;p5"/>
          <p:cNvPicPr preferRelativeResize="0"/>
          <p:nvPr/>
        </p:nvPicPr>
        <p:blipFill>
          <a:blip r:embed="rId8">
            <a:alphaModFix/>
          </a:blip>
          <a:stretch>
            <a:fillRect/>
          </a:stretch>
        </p:blipFill>
        <p:spPr>
          <a:xfrm>
            <a:off x="3030850" y="4671575"/>
            <a:ext cx="461325" cy="235727"/>
          </a:xfrm>
          <a:prstGeom prst="rect">
            <a:avLst/>
          </a:prstGeom>
          <a:noFill/>
          <a:ln>
            <a:noFill/>
          </a:ln>
        </p:spPr>
      </p:pic>
      <p:pic>
        <p:nvPicPr>
          <p:cNvPr id="37" name="Google Shape;37;p5"/>
          <p:cNvPicPr preferRelativeResize="0"/>
          <p:nvPr/>
        </p:nvPicPr>
        <p:blipFill>
          <a:blip r:embed="rId9">
            <a:alphaModFix/>
          </a:blip>
          <a:stretch>
            <a:fillRect/>
          </a:stretch>
        </p:blipFill>
        <p:spPr>
          <a:xfrm>
            <a:off x="3672513" y="4671574"/>
            <a:ext cx="633100" cy="235725"/>
          </a:xfrm>
          <a:prstGeom prst="rect">
            <a:avLst/>
          </a:prstGeom>
          <a:noFill/>
          <a:ln>
            <a:noFill/>
          </a:ln>
        </p:spPr>
      </p:pic>
      <p:pic>
        <p:nvPicPr>
          <p:cNvPr id="38" name="Google Shape;38;p5"/>
          <p:cNvPicPr preferRelativeResize="0"/>
          <p:nvPr/>
        </p:nvPicPr>
        <p:blipFill rotWithShape="1">
          <a:blip r:embed="rId10">
            <a:alphaModFix/>
          </a:blip>
          <a:srcRect t="34387" b="33593"/>
          <a:stretch/>
        </p:blipFill>
        <p:spPr>
          <a:xfrm>
            <a:off x="7098636" y="4725353"/>
            <a:ext cx="502125" cy="160498"/>
          </a:xfrm>
          <a:prstGeom prst="rect">
            <a:avLst/>
          </a:prstGeom>
          <a:noFill/>
          <a:ln>
            <a:noFill/>
          </a:ln>
        </p:spPr>
      </p:pic>
      <p:sp>
        <p:nvSpPr>
          <p:cNvPr id="39" name="Google Shape;39;p5"/>
          <p:cNvSpPr txBox="1">
            <a:spLocks noGrp="1"/>
          </p:cNvSpPr>
          <p:nvPr>
            <p:ph type="title"/>
          </p:nvPr>
        </p:nvSpPr>
        <p:spPr>
          <a:xfrm>
            <a:off x="311700" y="1133704"/>
            <a:ext cx="8520600" cy="2164200"/>
          </a:xfrm>
          <a:prstGeom prst="rect">
            <a:avLst/>
          </a:prstGeom>
        </p:spPr>
        <p:txBody>
          <a:bodyPr spcFirstLastPara="1" wrap="square" lIns="91425" tIns="91425" rIns="91425" bIns="91425" anchor="ctr" anchorCtr="0">
            <a:normAutofit/>
          </a:bodyPr>
          <a:lstStyle>
            <a:lvl1pPr lvl="0" algn="ctr">
              <a:spcBef>
                <a:spcPts val="0"/>
              </a:spcBef>
              <a:spcAft>
                <a:spcPts val="0"/>
              </a:spcAft>
              <a:buClr>
                <a:srgbClr val="00643E"/>
              </a:buClr>
              <a:buSzPts val="3600"/>
              <a:buNone/>
              <a:defRPr sz="3600">
                <a:solidFill>
                  <a:srgbClr val="00643E"/>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pic>
        <p:nvPicPr>
          <p:cNvPr id="40" name="Google Shape;40;p5"/>
          <p:cNvPicPr preferRelativeResize="0"/>
          <p:nvPr/>
        </p:nvPicPr>
        <p:blipFill rotWithShape="1">
          <a:blip r:embed="rId11">
            <a:alphaModFix/>
          </a:blip>
          <a:srcRect b="7493"/>
          <a:stretch/>
        </p:blipFill>
        <p:spPr>
          <a:xfrm>
            <a:off x="245500" y="199675"/>
            <a:ext cx="2401875" cy="848150"/>
          </a:xfrm>
          <a:prstGeom prst="rect">
            <a:avLst/>
          </a:prstGeom>
          <a:noFill/>
          <a:ln>
            <a:noFill/>
          </a:ln>
        </p:spPr>
      </p:pic>
      <p:sp>
        <p:nvSpPr>
          <p:cNvPr id="41" name="Google Shape;41;p5"/>
          <p:cNvSpPr txBox="1">
            <a:spLocks noGrp="1"/>
          </p:cNvSpPr>
          <p:nvPr>
            <p:ph type="title" idx="2"/>
          </p:nvPr>
        </p:nvSpPr>
        <p:spPr>
          <a:xfrm>
            <a:off x="311700" y="3062875"/>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Clr>
                <a:srgbClr val="00643E"/>
              </a:buClr>
              <a:buSzPts val="1800"/>
              <a:buFont typeface="Inter SemiBold"/>
              <a:buNone/>
              <a:defRPr sz="1800" b="0">
                <a:solidFill>
                  <a:srgbClr val="00643E"/>
                </a:solidFill>
                <a:latin typeface="Inter SemiBold"/>
                <a:ea typeface="Inter SemiBold"/>
                <a:cs typeface="Inter SemiBold"/>
                <a:sym typeface="Inter SemiBold"/>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pic>
        <p:nvPicPr>
          <p:cNvPr id="42" name="Google Shape;42;p5"/>
          <p:cNvPicPr preferRelativeResize="0"/>
          <p:nvPr/>
        </p:nvPicPr>
        <p:blipFill>
          <a:blip r:embed="rId12">
            <a:alphaModFix/>
          </a:blip>
          <a:stretch>
            <a:fillRect/>
          </a:stretch>
        </p:blipFill>
        <p:spPr>
          <a:xfrm>
            <a:off x="5647525" y="4725363"/>
            <a:ext cx="413049" cy="187733"/>
          </a:xfrm>
          <a:prstGeom prst="rect">
            <a:avLst/>
          </a:prstGeom>
          <a:noFill/>
          <a:ln>
            <a:noFill/>
          </a:ln>
        </p:spPr>
      </p:pic>
      <p:pic>
        <p:nvPicPr>
          <p:cNvPr id="43" name="Google Shape;43;p5"/>
          <p:cNvPicPr preferRelativeResize="0"/>
          <p:nvPr/>
        </p:nvPicPr>
        <p:blipFill>
          <a:blip r:embed="rId13">
            <a:alphaModFix/>
          </a:blip>
          <a:stretch>
            <a:fillRect/>
          </a:stretch>
        </p:blipFill>
        <p:spPr>
          <a:xfrm>
            <a:off x="4439725" y="4696624"/>
            <a:ext cx="322399" cy="217964"/>
          </a:xfrm>
          <a:prstGeom prst="rect">
            <a:avLst/>
          </a:prstGeom>
          <a:noFill/>
          <a:ln>
            <a:noFill/>
          </a:ln>
        </p:spPr>
      </p:pic>
      <p:pic>
        <p:nvPicPr>
          <p:cNvPr id="44" name="Google Shape;44;p5"/>
          <p:cNvPicPr preferRelativeResize="0"/>
          <p:nvPr/>
        </p:nvPicPr>
        <p:blipFill rotWithShape="1">
          <a:blip r:embed="rId14">
            <a:alphaModFix/>
          </a:blip>
          <a:srcRect t="38230" b="38354"/>
          <a:stretch/>
        </p:blipFill>
        <p:spPr>
          <a:xfrm>
            <a:off x="6171623" y="4698823"/>
            <a:ext cx="1023440" cy="239650"/>
          </a:xfrm>
          <a:prstGeom prst="rect">
            <a:avLst/>
          </a:prstGeom>
          <a:noFill/>
          <a:ln>
            <a:noFill/>
          </a:ln>
        </p:spPr>
      </p:pic>
      <p:pic>
        <p:nvPicPr>
          <p:cNvPr id="45" name="Google Shape;45;p5"/>
          <p:cNvPicPr preferRelativeResize="0"/>
          <p:nvPr/>
        </p:nvPicPr>
        <p:blipFill>
          <a:blip r:embed="rId15">
            <a:alphaModFix/>
          </a:blip>
          <a:stretch>
            <a:fillRect/>
          </a:stretch>
        </p:blipFill>
        <p:spPr>
          <a:xfrm>
            <a:off x="7743532" y="4669730"/>
            <a:ext cx="322402" cy="339774"/>
          </a:xfrm>
          <a:prstGeom prst="rect">
            <a:avLst/>
          </a:prstGeom>
          <a:noFill/>
          <a:ln>
            <a:noFill/>
          </a:ln>
        </p:spPr>
      </p:pic>
      <p:pic>
        <p:nvPicPr>
          <p:cNvPr id="46" name="Google Shape;46;p5"/>
          <p:cNvPicPr preferRelativeResize="0"/>
          <p:nvPr/>
        </p:nvPicPr>
        <p:blipFill>
          <a:blip r:embed="rId16">
            <a:alphaModFix/>
          </a:blip>
          <a:stretch>
            <a:fillRect/>
          </a:stretch>
        </p:blipFill>
        <p:spPr>
          <a:xfrm>
            <a:off x="4951650" y="4720842"/>
            <a:ext cx="548700" cy="144371"/>
          </a:xfrm>
          <a:prstGeom prst="rect">
            <a:avLst/>
          </a:prstGeom>
          <a:noFill/>
          <a:ln>
            <a:noFill/>
          </a:ln>
        </p:spPr>
      </p:pic>
      <p:pic>
        <p:nvPicPr>
          <p:cNvPr id="47" name="Google Shape;47;p5"/>
          <p:cNvPicPr preferRelativeResize="0"/>
          <p:nvPr/>
        </p:nvPicPr>
        <p:blipFill rotWithShape="1">
          <a:blip r:embed="rId17">
            <a:alphaModFix/>
          </a:blip>
          <a:srcRect l="19879" r="19460"/>
          <a:stretch/>
        </p:blipFill>
        <p:spPr>
          <a:xfrm>
            <a:off x="8680732" y="4627250"/>
            <a:ext cx="366444" cy="339774"/>
          </a:xfrm>
          <a:prstGeom prst="rect">
            <a:avLst/>
          </a:prstGeom>
          <a:noFill/>
          <a:ln>
            <a:noFill/>
          </a:ln>
        </p:spPr>
      </p:pic>
      <p:pic>
        <p:nvPicPr>
          <p:cNvPr id="48" name="Google Shape;48;p5"/>
          <p:cNvPicPr preferRelativeResize="0"/>
          <p:nvPr/>
        </p:nvPicPr>
        <p:blipFill>
          <a:blip r:embed="rId18">
            <a:alphaModFix/>
          </a:blip>
          <a:stretch>
            <a:fillRect/>
          </a:stretch>
        </p:blipFill>
        <p:spPr>
          <a:xfrm>
            <a:off x="8197900" y="4613088"/>
            <a:ext cx="350850" cy="35085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Font typeface="Alan Sans"/>
              <a:buNone/>
              <a:defRPr sz="2800" b="1">
                <a:solidFill>
                  <a:schemeClr val="dk1"/>
                </a:solidFill>
                <a:latin typeface="Alan Sans"/>
                <a:ea typeface="Alan Sans"/>
                <a:cs typeface="Alan Sans"/>
                <a:sym typeface="Alan Sans"/>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Inter SemiBold"/>
              <a:buChar char="●"/>
              <a:defRPr sz="1800">
                <a:solidFill>
                  <a:schemeClr val="dk2"/>
                </a:solidFill>
                <a:latin typeface="Inter SemiBold"/>
                <a:ea typeface="Inter SemiBold"/>
                <a:cs typeface="Inter SemiBold"/>
                <a:sym typeface="Inter SemiBold"/>
              </a:defRPr>
            </a:lvl1pPr>
            <a:lvl2pPr marL="914400" lvl="1" indent="-317500">
              <a:lnSpc>
                <a:spcPct val="115000"/>
              </a:lnSpc>
              <a:spcBef>
                <a:spcPts val="0"/>
              </a:spcBef>
              <a:spcAft>
                <a:spcPts val="0"/>
              </a:spcAft>
              <a:buClr>
                <a:schemeClr val="dk2"/>
              </a:buClr>
              <a:buSzPts val="1400"/>
              <a:buFont typeface="Inter SemiBold"/>
              <a:buChar char="○"/>
              <a:defRPr>
                <a:solidFill>
                  <a:schemeClr val="dk2"/>
                </a:solidFill>
                <a:latin typeface="Inter SemiBold"/>
                <a:ea typeface="Inter SemiBold"/>
                <a:cs typeface="Inter SemiBold"/>
                <a:sym typeface="Inter SemiBold"/>
              </a:defRPr>
            </a:lvl2pPr>
            <a:lvl3pPr marL="1371600" lvl="2" indent="-317500">
              <a:lnSpc>
                <a:spcPct val="115000"/>
              </a:lnSpc>
              <a:spcBef>
                <a:spcPts val="0"/>
              </a:spcBef>
              <a:spcAft>
                <a:spcPts val="0"/>
              </a:spcAft>
              <a:buClr>
                <a:schemeClr val="dk2"/>
              </a:buClr>
              <a:buSzPts val="1400"/>
              <a:buFont typeface="Inter SemiBold"/>
              <a:buChar char="■"/>
              <a:defRPr>
                <a:solidFill>
                  <a:schemeClr val="dk2"/>
                </a:solidFill>
                <a:latin typeface="Inter SemiBold"/>
                <a:ea typeface="Inter SemiBold"/>
                <a:cs typeface="Inter SemiBold"/>
                <a:sym typeface="Inter SemiBold"/>
              </a:defRPr>
            </a:lvl3pPr>
            <a:lvl4pPr marL="1828800" lvl="3" indent="-317500">
              <a:lnSpc>
                <a:spcPct val="115000"/>
              </a:lnSpc>
              <a:spcBef>
                <a:spcPts val="0"/>
              </a:spcBef>
              <a:spcAft>
                <a:spcPts val="0"/>
              </a:spcAft>
              <a:buClr>
                <a:schemeClr val="dk2"/>
              </a:buClr>
              <a:buSzPts val="1400"/>
              <a:buFont typeface="Inter SemiBold"/>
              <a:buChar char="●"/>
              <a:defRPr>
                <a:solidFill>
                  <a:schemeClr val="dk2"/>
                </a:solidFill>
                <a:latin typeface="Inter SemiBold"/>
                <a:ea typeface="Inter SemiBold"/>
                <a:cs typeface="Inter SemiBold"/>
                <a:sym typeface="Inter SemiBold"/>
              </a:defRPr>
            </a:lvl4pPr>
            <a:lvl5pPr marL="2286000" lvl="4" indent="-317500">
              <a:lnSpc>
                <a:spcPct val="115000"/>
              </a:lnSpc>
              <a:spcBef>
                <a:spcPts val="0"/>
              </a:spcBef>
              <a:spcAft>
                <a:spcPts val="0"/>
              </a:spcAft>
              <a:buClr>
                <a:schemeClr val="dk2"/>
              </a:buClr>
              <a:buSzPts val="1400"/>
              <a:buFont typeface="Inter SemiBold"/>
              <a:buChar char="○"/>
              <a:defRPr>
                <a:solidFill>
                  <a:schemeClr val="dk2"/>
                </a:solidFill>
                <a:latin typeface="Inter SemiBold"/>
                <a:ea typeface="Inter SemiBold"/>
                <a:cs typeface="Inter SemiBold"/>
                <a:sym typeface="Inter SemiBold"/>
              </a:defRPr>
            </a:lvl5pPr>
            <a:lvl6pPr marL="2743200" lvl="5" indent="-317500">
              <a:lnSpc>
                <a:spcPct val="115000"/>
              </a:lnSpc>
              <a:spcBef>
                <a:spcPts val="0"/>
              </a:spcBef>
              <a:spcAft>
                <a:spcPts val="0"/>
              </a:spcAft>
              <a:buClr>
                <a:schemeClr val="dk2"/>
              </a:buClr>
              <a:buSzPts val="1400"/>
              <a:buFont typeface="Inter SemiBold"/>
              <a:buChar char="■"/>
              <a:defRPr>
                <a:solidFill>
                  <a:schemeClr val="dk2"/>
                </a:solidFill>
                <a:latin typeface="Inter SemiBold"/>
                <a:ea typeface="Inter SemiBold"/>
                <a:cs typeface="Inter SemiBold"/>
                <a:sym typeface="Inter SemiBold"/>
              </a:defRPr>
            </a:lvl6pPr>
            <a:lvl7pPr marL="3200400" lvl="6" indent="-317500">
              <a:lnSpc>
                <a:spcPct val="115000"/>
              </a:lnSpc>
              <a:spcBef>
                <a:spcPts val="0"/>
              </a:spcBef>
              <a:spcAft>
                <a:spcPts val="0"/>
              </a:spcAft>
              <a:buClr>
                <a:schemeClr val="dk2"/>
              </a:buClr>
              <a:buSzPts val="1400"/>
              <a:buFont typeface="Inter SemiBold"/>
              <a:buChar char="●"/>
              <a:defRPr>
                <a:solidFill>
                  <a:schemeClr val="dk2"/>
                </a:solidFill>
                <a:latin typeface="Inter SemiBold"/>
                <a:ea typeface="Inter SemiBold"/>
                <a:cs typeface="Inter SemiBold"/>
                <a:sym typeface="Inter SemiBold"/>
              </a:defRPr>
            </a:lvl7pPr>
            <a:lvl8pPr marL="3657600" lvl="7" indent="-317500">
              <a:lnSpc>
                <a:spcPct val="115000"/>
              </a:lnSpc>
              <a:spcBef>
                <a:spcPts val="0"/>
              </a:spcBef>
              <a:spcAft>
                <a:spcPts val="0"/>
              </a:spcAft>
              <a:buClr>
                <a:schemeClr val="dk2"/>
              </a:buClr>
              <a:buSzPts val="1400"/>
              <a:buFont typeface="Inter SemiBold"/>
              <a:buChar char="○"/>
              <a:defRPr>
                <a:solidFill>
                  <a:schemeClr val="dk2"/>
                </a:solidFill>
                <a:latin typeface="Inter SemiBold"/>
                <a:ea typeface="Inter SemiBold"/>
                <a:cs typeface="Inter SemiBold"/>
                <a:sym typeface="Inter SemiBold"/>
              </a:defRPr>
            </a:lvl8pPr>
            <a:lvl9pPr marL="4114800" lvl="8" indent="-317500">
              <a:lnSpc>
                <a:spcPct val="115000"/>
              </a:lnSpc>
              <a:spcBef>
                <a:spcPts val="0"/>
              </a:spcBef>
              <a:spcAft>
                <a:spcPts val="0"/>
              </a:spcAft>
              <a:buClr>
                <a:schemeClr val="dk2"/>
              </a:buClr>
              <a:buSzPts val="1400"/>
              <a:buFont typeface="Inter SemiBold"/>
              <a:buChar char="■"/>
              <a:defRPr>
                <a:solidFill>
                  <a:schemeClr val="dk2"/>
                </a:solidFill>
                <a:latin typeface="Inter SemiBold"/>
                <a:ea typeface="Inter SemiBold"/>
                <a:cs typeface="Inter SemiBold"/>
                <a:sym typeface="Inter SemiBold"/>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cs"/>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29.png"/><Relationship Id="rId5" Type="http://schemas.openxmlformats.org/officeDocument/2006/relationships/image" Target="../media/image28.png"/><Relationship Id="rId10" Type="http://schemas.openxmlformats.org/officeDocument/2006/relationships/image" Target="../media/image33.jpeg"/><Relationship Id="rId4" Type="http://schemas.openxmlformats.org/officeDocument/2006/relationships/image" Target="../media/image27.png"/><Relationship Id="rId9" Type="http://schemas.openxmlformats.org/officeDocument/2006/relationships/image" Target="../media/image32.pn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34.png"/></Relationships>
</file>

<file path=ppt/slides/_rels/slide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36.png"/></Relationships>
</file>

<file path=ppt/slides/_rels/slide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39.png"/><Relationship Id="rId4" Type="http://schemas.openxmlformats.org/officeDocument/2006/relationships/image" Target="../media/image38.png"/></Relationships>
</file>

<file path=ppt/slides/_rels/slide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3.xml"/><Relationship Id="rId4" Type="http://schemas.openxmlformats.org/officeDocument/2006/relationships/image" Target="../media/image42.png"/></Relationships>
</file>

<file path=ppt/slides/_rels/slide1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45.jpg"/><Relationship Id="rId4" Type="http://schemas.openxmlformats.org/officeDocument/2006/relationships/image" Target="../media/image44.jpg"/></Relationships>
</file>

<file path=ppt/slides/_rels/slide1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53" name="Google Shape;53;p6"/>
          <p:cNvSpPr txBox="1">
            <a:spLocks noGrp="1"/>
          </p:cNvSpPr>
          <p:nvPr>
            <p:ph type="title"/>
          </p:nvPr>
        </p:nvSpPr>
        <p:spPr>
          <a:xfrm>
            <a:off x="311700" y="1489650"/>
            <a:ext cx="8520600" cy="2164200"/>
          </a:xfrm>
          <a:prstGeom prst="rect">
            <a:avLst/>
          </a:prstGeom>
        </p:spPr>
        <p:txBody>
          <a:bodyPr spcFirstLastPara="1" wrap="square" lIns="91425" tIns="91425" rIns="91425" bIns="91425" anchor="ctr" anchorCtr="0">
            <a:normAutofit fontScale="90000"/>
          </a:bodyPr>
          <a:lstStyle/>
          <a:p>
            <a:pPr lvl="0"/>
            <a:r>
              <a:rPr lang="en-US" dirty="0"/>
              <a:t>Applying Ecosystem Accounting to Posidonia oceanica Meadows: Assessing Ecosystem Condition and Carbon Sequestration Along the Italian Coast </a:t>
            </a:r>
            <a:endParaRPr dirty="0"/>
          </a:p>
        </p:txBody>
      </p:sp>
      <p:sp>
        <p:nvSpPr>
          <p:cNvPr id="54" name="Google Shape;54;p6"/>
          <p:cNvSpPr txBox="1">
            <a:spLocks noGrp="1"/>
          </p:cNvSpPr>
          <p:nvPr>
            <p:ph type="title" idx="2"/>
          </p:nvPr>
        </p:nvSpPr>
        <p:spPr>
          <a:xfrm>
            <a:off x="311700" y="4219760"/>
            <a:ext cx="8520600" cy="8418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it-IT" dirty="0"/>
              <a:t>Umberto Grande</a:t>
            </a:r>
            <a:br>
              <a:rPr lang="cs" dirty="0"/>
            </a:br>
            <a:r>
              <a:rPr lang="it-IT" dirty="0"/>
              <a:t>Parthenope, University of Naples (Italy)</a:t>
            </a:r>
            <a:endParaRPr dirty="0"/>
          </a:p>
        </p:txBody>
      </p:sp>
      <p:pic>
        <p:nvPicPr>
          <p:cNvPr id="2" name="Immagine 1" descr="Logo della Università degli Studi di Napoli Parthenope – NeaPolis Innovation">
            <a:extLst>
              <a:ext uri="{FF2B5EF4-FFF2-40B4-BE49-F238E27FC236}">
                <a16:creationId xmlns:a16="http://schemas.microsoft.com/office/drawing/2014/main" id="{25FD76B4-55F2-4200-7B3D-00C941D7FFC7}"/>
              </a:ext>
            </a:extLst>
          </p:cNvPr>
          <p:cNvPicPr>
            <a:picLocks noChangeAspect="1"/>
          </p:cNvPicPr>
          <p:nvPr/>
        </p:nvPicPr>
        <p:blipFill>
          <a:blip r:embed="rId3"/>
          <a:stretch>
            <a:fillRect/>
          </a:stretch>
        </p:blipFill>
        <p:spPr>
          <a:xfrm>
            <a:off x="1531620" y="4278500"/>
            <a:ext cx="802640" cy="802640"/>
          </a:xfrm>
          <a:prstGeom prst="rect">
            <a:avLst/>
          </a:prstGeom>
        </p:spPr>
      </p:pic>
      <p:pic>
        <p:nvPicPr>
          <p:cNvPr id="5" name="Immagine 4">
            <a:extLst>
              <a:ext uri="{FF2B5EF4-FFF2-40B4-BE49-F238E27FC236}">
                <a16:creationId xmlns:a16="http://schemas.microsoft.com/office/drawing/2014/main" id="{E1EF9EE5-2B1E-9322-0A4E-8E4B6FB9A86B}"/>
              </a:ext>
            </a:extLst>
          </p:cNvPr>
          <p:cNvPicPr>
            <a:picLocks noChangeAspect="1"/>
          </p:cNvPicPr>
          <p:nvPr/>
        </p:nvPicPr>
        <p:blipFill>
          <a:blip r:embed="rId4"/>
          <a:stretch>
            <a:fillRect/>
          </a:stretch>
        </p:blipFill>
        <p:spPr>
          <a:xfrm>
            <a:off x="6938022" y="4239340"/>
            <a:ext cx="1147700" cy="8418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8476CF5-6C31-3700-A302-DC753F8D69CB}"/>
              </a:ext>
            </a:extLst>
          </p:cNvPr>
          <p:cNvSpPr>
            <a:spLocks noGrp="1"/>
          </p:cNvSpPr>
          <p:nvPr>
            <p:ph type="title"/>
          </p:nvPr>
        </p:nvSpPr>
        <p:spPr/>
        <p:txBody>
          <a:bodyPr>
            <a:normAutofit fontScale="90000"/>
          </a:bodyPr>
          <a:lstStyle/>
          <a:p>
            <a:r>
              <a:rPr lang="it-IT" i="1" dirty="0"/>
              <a:t>Posidonia oceanica</a:t>
            </a:r>
          </a:p>
        </p:txBody>
      </p:sp>
      <p:sp>
        <p:nvSpPr>
          <p:cNvPr id="4" name="Segnaposto numero diapositiva 3">
            <a:extLst>
              <a:ext uri="{FF2B5EF4-FFF2-40B4-BE49-F238E27FC236}">
                <a16:creationId xmlns:a16="http://schemas.microsoft.com/office/drawing/2014/main" id="{FCE1F7D8-DEAD-90EE-EDBB-A3B667FB1AF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it-IT" smtClean="0"/>
              <a:t>2</a:t>
            </a:fld>
            <a:endParaRPr lang="it-IT"/>
          </a:p>
        </p:txBody>
      </p:sp>
      <p:pic>
        <p:nvPicPr>
          <p:cNvPr id="7" name="Immagine 6" descr="Posidonia oceanica | Blue World Institute">
            <a:extLst>
              <a:ext uri="{FF2B5EF4-FFF2-40B4-BE49-F238E27FC236}">
                <a16:creationId xmlns:a16="http://schemas.microsoft.com/office/drawing/2014/main" id="{2899F74A-9B86-DC8C-3EC9-55B19A16ECE0}"/>
              </a:ext>
            </a:extLst>
          </p:cNvPr>
          <p:cNvPicPr>
            <a:picLocks noChangeAspect="1"/>
          </p:cNvPicPr>
          <p:nvPr/>
        </p:nvPicPr>
        <p:blipFill>
          <a:blip r:embed="rId2"/>
          <a:stretch>
            <a:fillRect/>
          </a:stretch>
        </p:blipFill>
        <p:spPr>
          <a:xfrm>
            <a:off x="410449" y="1010440"/>
            <a:ext cx="3480099" cy="2319500"/>
          </a:xfrm>
          <a:prstGeom prst="rect">
            <a:avLst/>
          </a:prstGeom>
        </p:spPr>
      </p:pic>
      <p:sp>
        <p:nvSpPr>
          <p:cNvPr id="8" name="Google Shape;60;p7">
            <a:extLst>
              <a:ext uri="{FF2B5EF4-FFF2-40B4-BE49-F238E27FC236}">
                <a16:creationId xmlns:a16="http://schemas.microsoft.com/office/drawing/2014/main" id="{C7731783-1606-8AC1-AB4E-A2C80A213A3A}"/>
              </a:ext>
            </a:extLst>
          </p:cNvPr>
          <p:cNvSpPr txBox="1">
            <a:spLocks noGrp="1"/>
          </p:cNvSpPr>
          <p:nvPr>
            <p:ph type="body" idx="1"/>
          </p:nvPr>
        </p:nvSpPr>
        <p:spPr>
          <a:xfrm>
            <a:off x="280304" y="3611048"/>
            <a:ext cx="3901440" cy="1445769"/>
          </a:xfrm>
          <a:prstGeom prst="rect">
            <a:avLst/>
          </a:prstGeom>
        </p:spPr>
        <p:txBody>
          <a:bodyPr spcFirstLastPara="1" wrap="square" lIns="91425" tIns="91425" rIns="91425" bIns="91425" anchor="t" anchorCtr="0">
            <a:normAutofit fontScale="92500" lnSpcReduction="20000"/>
          </a:bodyPr>
          <a:lstStyle/>
          <a:p>
            <a:pPr marL="285750" indent="-285750" algn="just">
              <a:spcAft>
                <a:spcPts val="1200"/>
              </a:spcAft>
              <a:buFont typeface="Arial" panose="020B0604020202020204" pitchFamily="34" charset="0"/>
              <a:buChar char="•"/>
            </a:pPr>
            <a:r>
              <a:rPr lang="it-IT" sz="1400" b="1" dirty="0" err="1"/>
              <a:t>Endemic</a:t>
            </a:r>
            <a:r>
              <a:rPr lang="it-IT" sz="1400" b="1" dirty="0"/>
              <a:t> </a:t>
            </a:r>
            <a:r>
              <a:rPr lang="it-IT" sz="1400" b="1" dirty="0" err="1"/>
              <a:t>seagrass</a:t>
            </a:r>
            <a:r>
              <a:rPr lang="it-IT" sz="1400" b="1" dirty="0"/>
              <a:t> of </a:t>
            </a:r>
            <a:r>
              <a:rPr lang="it-IT" sz="1400" b="1" dirty="0" err="1"/>
              <a:t>Mediterranean</a:t>
            </a:r>
            <a:r>
              <a:rPr lang="it-IT" sz="1400" b="1" dirty="0"/>
              <a:t> </a:t>
            </a:r>
            <a:r>
              <a:rPr lang="it-IT" sz="1400" b="1" dirty="0" err="1"/>
              <a:t>sea</a:t>
            </a:r>
            <a:endParaRPr lang="it-IT" sz="1400" b="1" dirty="0"/>
          </a:p>
          <a:p>
            <a:pPr marL="285750" indent="-285750" algn="just">
              <a:spcAft>
                <a:spcPts val="1200"/>
              </a:spcAft>
              <a:buFont typeface="Arial" panose="020B0604020202020204" pitchFamily="34" charset="0"/>
              <a:buChar char="•"/>
            </a:pPr>
            <a:r>
              <a:rPr lang="it-IT" sz="1400" b="1" dirty="0"/>
              <a:t>High </a:t>
            </a:r>
            <a:r>
              <a:rPr lang="it-IT" sz="1400" b="1" dirty="0" err="1"/>
              <a:t>ecological</a:t>
            </a:r>
            <a:r>
              <a:rPr lang="it-IT" sz="1400" b="1" dirty="0"/>
              <a:t> and </a:t>
            </a:r>
            <a:r>
              <a:rPr lang="it-IT" sz="1400" b="1" dirty="0" err="1"/>
              <a:t>socio-economic</a:t>
            </a:r>
            <a:r>
              <a:rPr lang="it-IT" sz="1400" b="1" dirty="0"/>
              <a:t> </a:t>
            </a:r>
            <a:r>
              <a:rPr lang="it-IT" sz="1400" b="1" dirty="0" err="1"/>
              <a:t>value</a:t>
            </a:r>
            <a:endParaRPr lang="it-IT" sz="1400" b="1" dirty="0"/>
          </a:p>
          <a:p>
            <a:pPr marL="285750" indent="-285750" algn="just">
              <a:spcAft>
                <a:spcPts val="1200"/>
              </a:spcAft>
              <a:buFont typeface="Arial" panose="020B0604020202020204" pitchFamily="34" charset="0"/>
              <a:buChar char="•"/>
            </a:pPr>
            <a:r>
              <a:rPr lang="it-IT" sz="1400" b="1" dirty="0"/>
              <a:t>Well-</a:t>
            </a:r>
            <a:r>
              <a:rPr lang="it-IT" sz="1400" b="1" dirty="0" err="1"/>
              <a:t>known</a:t>
            </a:r>
            <a:r>
              <a:rPr lang="it-IT" sz="1400" b="1" dirty="0"/>
              <a:t> </a:t>
            </a:r>
            <a:r>
              <a:rPr lang="it-IT" sz="1400" b="1" dirty="0" err="1"/>
              <a:t>as</a:t>
            </a:r>
            <a:r>
              <a:rPr lang="it-IT" sz="1400" b="1" dirty="0"/>
              <a:t> key </a:t>
            </a:r>
            <a:r>
              <a:rPr lang="it-IT" sz="1400" b="1" dirty="0" err="1"/>
              <a:t>Mediterranean</a:t>
            </a:r>
            <a:r>
              <a:rPr lang="it-IT" sz="1400" b="1" dirty="0"/>
              <a:t> Blue Carbon system</a:t>
            </a:r>
          </a:p>
          <a:p>
            <a:pPr marL="0" indent="0" algn="just">
              <a:spcAft>
                <a:spcPts val="1200"/>
              </a:spcAft>
              <a:buNone/>
            </a:pPr>
            <a:endParaRPr lang="it-IT" dirty="0"/>
          </a:p>
          <a:p>
            <a:pPr marL="285750" indent="-285750">
              <a:spcAft>
                <a:spcPts val="1200"/>
              </a:spcAft>
              <a:buFont typeface="Arial" panose="020B0604020202020204" pitchFamily="34" charset="0"/>
              <a:buChar char="•"/>
            </a:pPr>
            <a:endParaRPr lang="it-IT" dirty="0"/>
          </a:p>
        </p:txBody>
      </p:sp>
      <p:pic>
        <p:nvPicPr>
          <p:cNvPr id="3" name="Immagine 2" descr="Figure 1. Map of the coast in the Mediterranean sea. The coastline with the presence of Posidonia oceanica is marked in green, and the coastline is orange, where it is presumably also found, but without sufficient data to confirm it (Map from Golder Corse University).">
            <a:extLst>
              <a:ext uri="{FF2B5EF4-FFF2-40B4-BE49-F238E27FC236}">
                <a16:creationId xmlns:a16="http://schemas.microsoft.com/office/drawing/2014/main" id="{8BB475EA-D289-AA46-6631-8BC65AA8596F}"/>
              </a:ext>
            </a:extLst>
          </p:cNvPr>
          <p:cNvPicPr>
            <a:picLocks noChangeAspect="1"/>
          </p:cNvPicPr>
          <p:nvPr/>
        </p:nvPicPr>
        <p:blipFill>
          <a:blip r:embed="rId3"/>
          <a:stretch>
            <a:fillRect/>
          </a:stretch>
        </p:blipFill>
        <p:spPr>
          <a:xfrm>
            <a:off x="4538722" y="898173"/>
            <a:ext cx="4605278" cy="2431767"/>
          </a:xfrm>
          <a:prstGeom prst="rect">
            <a:avLst/>
          </a:prstGeom>
        </p:spPr>
      </p:pic>
      <p:sp>
        <p:nvSpPr>
          <p:cNvPr id="6" name="Google Shape;60;p7">
            <a:extLst>
              <a:ext uri="{FF2B5EF4-FFF2-40B4-BE49-F238E27FC236}">
                <a16:creationId xmlns:a16="http://schemas.microsoft.com/office/drawing/2014/main" id="{D5284E11-4DFD-28BA-EED7-5DE1FC2A3907}"/>
              </a:ext>
            </a:extLst>
          </p:cNvPr>
          <p:cNvSpPr txBox="1">
            <a:spLocks/>
          </p:cNvSpPr>
          <p:nvPr/>
        </p:nvSpPr>
        <p:spPr>
          <a:xfrm>
            <a:off x="4480560" y="3329940"/>
            <a:ext cx="4663440" cy="1445769"/>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Inter SemiBold"/>
              <a:buChar char="●"/>
              <a:defRPr sz="1800" b="0" i="0" u="none" strike="noStrike" cap="none">
                <a:solidFill>
                  <a:schemeClr val="dk2"/>
                </a:solidFill>
                <a:latin typeface="Inter SemiBold"/>
                <a:ea typeface="Inter SemiBold"/>
                <a:cs typeface="Inter SemiBold"/>
                <a:sym typeface="Inter SemiBold"/>
              </a:defRPr>
            </a:lvl1pPr>
            <a:lvl2pPr marL="914400" marR="0" lvl="1" indent="-317500" algn="l" rtl="0">
              <a:lnSpc>
                <a:spcPct val="115000"/>
              </a:lnSpc>
              <a:spcBef>
                <a:spcPts val="0"/>
              </a:spcBef>
              <a:spcAft>
                <a:spcPts val="0"/>
              </a:spcAft>
              <a:buClr>
                <a:schemeClr val="dk2"/>
              </a:buClr>
              <a:buSzPts val="1400"/>
              <a:buFont typeface="Inter SemiBold"/>
              <a:buChar char="○"/>
              <a:defRPr sz="1400" b="0" i="0" u="none" strike="noStrike" cap="none">
                <a:solidFill>
                  <a:schemeClr val="dk2"/>
                </a:solidFill>
                <a:latin typeface="Inter SemiBold"/>
                <a:ea typeface="Inter SemiBold"/>
                <a:cs typeface="Inter SemiBold"/>
                <a:sym typeface="Inter SemiBold"/>
              </a:defRPr>
            </a:lvl2pPr>
            <a:lvl3pPr marL="1371600" marR="0" lvl="2" indent="-317500" algn="l" rtl="0">
              <a:lnSpc>
                <a:spcPct val="115000"/>
              </a:lnSpc>
              <a:spcBef>
                <a:spcPts val="0"/>
              </a:spcBef>
              <a:spcAft>
                <a:spcPts val="0"/>
              </a:spcAft>
              <a:buClr>
                <a:schemeClr val="dk2"/>
              </a:buClr>
              <a:buSzPts val="1400"/>
              <a:buFont typeface="Inter SemiBold"/>
              <a:buChar char="■"/>
              <a:defRPr sz="1400" b="0" i="0" u="none" strike="noStrike" cap="none">
                <a:solidFill>
                  <a:schemeClr val="dk2"/>
                </a:solidFill>
                <a:latin typeface="Inter SemiBold"/>
                <a:ea typeface="Inter SemiBold"/>
                <a:cs typeface="Inter SemiBold"/>
                <a:sym typeface="Inter SemiBold"/>
              </a:defRPr>
            </a:lvl3pPr>
            <a:lvl4pPr marL="1828800" marR="0" lvl="3" indent="-317500" algn="l" rtl="0">
              <a:lnSpc>
                <a:spcPct val="115000"/>
              </a:lnSpc>
              <a:spcBef>
                <a:spcPts val="0"/>
              </a:spcBef>
              <a:spcAft>
                <a:spcPts val="0"/>
              </a:spcAft>
              <a:buClr>
                <a:schemeClr val="dk2"/>
              </a:buClr>
              <a:buSzPts val="1400"/>
              <a:buFont typeface="Inter SemiBold"/>
              <a:buChar char="●"/>
              <a:defRPr sz="1400" b="0" i="0" u="none" strike="noStrike" cap="none">
                <a:solidFill>
                  <a:schemeClr val="dk2"/>
                </a:solidFill>
                <a:latin typeface="Inter SemiBold"/>
                <a:ea typeface="Inter SemiBold"/>
                <a:cs typeface="Inter SemiBold"/>
                <a:sym typeface="Inter SemiBold"/>
              </a:defRPr>
            </a:lvl4pPr>
            <a:lvl5pPr marL="2286000" marR="0" lvl="4" indent="-317500" algn="l" rtl="0">
              <a:lnSpc>
                <a:spcPct val="115000"/>
              </a:lnSpc>
              <a:spcBef>
                <a:spcPts val="0"/>
              </a:spcBef>
              <a:spcAft>
                <a:spcPts val="0"/>
              </a:spcAft>
              <a:buClr>
                <a:schemeClr val="dk2"/>
              </a:buClr>
              <a:buSzPts val="1400"/>
              <a:buFont typeface="Inter SemiBold"/>
              <a:buChar char="○"/>
              <a:defRPr sz="1400" b="0" i="0" u="none" strike="noStrike" cap="none">
                <a:solidFill>
                  <a:schemeClr val="dk2"/>
                </a:solidFill>
                <a:latin typeface="Inter SemiBold"/>
                <a:ea typeface="Inter SemiBold"/>
                <a:cs typeface="Inter SemiBold"/>
                <a:sym typeface="Inter SemiBold"/>
              </a:defRPr>
            </a:lvl5pPr>
            <a:lvl6pPr marL="2743200" marR="0" lvl="5" indent="-317500" algn="l" rtl="0">
              <a:lnSpc>
                <a:spcPct val="115000"/>
              </a:lnSpc>
              <a:spcBef>
                <a:spcPts val="0"/>
              </a:spcBef>
              <a:spcAft>
                <a:spcPts val="0"/>
              </a:spcAft>
              <a:buClr>
                <a:schemeClr val="dk2"/>
              </a:buClr>
              <a:buSzPts val="1400"/>
              <a:buFont typeface="Inter SemiBold"/>
              <a:buChar char="■"/>
              <a:defRPr sz="1400" b="0" i="0" u="none" strike="noStrike" cap="none">
                <a:solidFill>
                  <a:schemeClr val="dk2"/>
                </a:solidFill>
                <a:latin typeface="Inter SemiBold"/>
                <a:ea typeface="Inter SemiBold"/>
                <a:cs typeface="Inter SemiBold"/>
                <a:sym typeface="Inter SemiBold"/>
              </a:defRPr>
            </a:lvl6pPr>
            <a:lvl7pPr marL="3200400" marR="0" lvl="6" indent="-317500" algn="l" rtl="0">
              <a:lnSpc>
                <a:spcPct val="115000"/>
              </a:lnSpc>
              <a:spcBef>
                <a:spcPts val="0"/>
              </a:spcBef>
              <a:spcAft>
                <a:spcPts val="0"/>
              </a:spcAft>
              <a:buClr>
                <a:schemeClr val="dk2"/>
              </a:buClr>
              <a:buSzPts val="1400"/>
              <a:buFont typeface="Inter SemiBold"/>
              <a:buChar char="●"/>
              <a:defRPr sz="1400" b="0" i="0" u="none" strike="noStrike" cap="none">
                <a:solidFill>
                  <a:schemeClr val="dk2"/>
                </a:solidFill>
                <a:latin typeface="Inter SemiBold"/>
                <a:ea typeface="Inter SemiBold"/>
                <a:cs typeface="Inter SemiBold"/>
                <a:sym typeface="Inter SemiBold"/>
              </a:defRPr>
            </a:lvl7pPr>
            <a:lvl8pPr marL="3657600" marR="0" lvl="7" indent="-317500" algn="l" rtl="0">
              <a:lnSpc>
                <a:spcPct val="115000"/>
              </a:lnSpc>
              <a:spcBef>
                <a:spcPts val="0"/>
              </a:spcBef>
              <a:spcAft>
                <a:spcPts val="0"/>
              </a:spcAft>
              <a:buClr>
                <a:schemeClr val="dk2"/>
              </a:buClr>
              <a:buSzPts val="1400"/>
              <a:buFont typeface="Inter SemiBold"/>
              <a:buChar char="○"/>
              <a:defRPr sz="1400" b="0" i="0" u="none" strike="noStrike" cap="none">
                <a:solidFill>
                  <a:schemeClr val="dk2"/>
                </a:solidFill>
                <a:latin typeface="Inter SemiBold"/>
                <a:ea typeface="Inter SemiBold"/>
                <a:cs typeface="Inter SemiBold"/>
                <a:sym typeface="Inter SemiBold"/>
              </a:defRPr>
            </a:lvl8pPr>
            <a:lvl9pPr marL="4114800" marR="0" lvl="8" indent="-317500" algn="l" rtl="0">
              <a:lnSpc>
                <a:spcPct val="115000"/>
              </a:lnSpc>
              <a:spcBef>
                <a:spcPts val="0"/>
              </a:spcBef>
              <a:spcAft>
                <a:spcPts val="0"/>
              </a:spcAft>
              <a:buClr>
                <a:schemeClr val="dk2"/>
              </a:buClr>
              <a:buSzPts val="1400"/>
              <a:buFont typeface="Inter SemiBold"/>
              <a:buChar char="■"/>
              <a:defRPr sz="1400" b="0" i="0" u="none" strike="noStrike" cap="none">
                <a:solidFill>
                  <a:schemeClr val="dk2"/>
                </a:solidFill>
                <a:latin typeface="Inter SemiBold"/>
                <a:ea typeface="Inter SemiBold"/>
                <a:cs typeface="Inter SemiBold"/>
                <a:sym typeface="Inter SemiBold"/>
              </a:defRPr>
            </a:lvl9pPr>
          </a:lstStyle>
          <a:p>
            <a:pPr marL="0" indent="0" algn="just">
              <a:spcAft>
                <a:spcPts val="1200"/>
              </a:spcAft>
              <a:buNone/>
            </a:pPr>
            <a:r>
              <a:rPr lang="en-US" sz="1000" dirty="0"/>
              <a:t>Map of the coast in the Mediterranean sea. The coastline with the presence of Posidonia oceanica is marked in green, and the coastline is orange, where it is presumably also found, but without sufficient data to confirm it</a:t>
            </a:r>
            <a:r>
              <a:rPr lang="ang-Latn-001" sz="1000" dirty="0"/>
              <a:t> </a:t>
            </a:r>
            <a:r>
              <a:rPr lang="it-IT" sz="1000" dirty="0"/>
              <a:t>(https://medposidonianetwork.com/</a:t>
            </a:r>
            <a:r>
              <a:rPr lang="it-IT" sz="1000" dirty="0" err="1"/>
              <a:t>distribution</a:t>
            </a:r>
            <a:r>
              <a:rPr lang="it-IT" sz="1000" dirty="0"/>
              <a:t>/).</a:t>
            </a:r>
            <a:endParaRPr lang="it-IT" dirty="0"/>
          </a:p>
        </p:txBody>
      </p:sp>
    </p:spTree>
    <p:extLst>
      <p:ext uri="{BB962C8B-B14F-4D97-AF65-F5344CB8AC3E}">
        <p14:creationId xmlns:p14="http://schemas.microsoft.com/office/powerpoint/2010/main" val="3252139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7"/>
          <p:cNvSpPr txBox="1">
            <a:spLocks noGrp="1"/>
          </p:cNvSpPr>
          <p:nvPr>
            <p:ph type="title"/>
          </p:nvPr>
        </p:nvSpPr>
        <p:spPr>
          <a:xfrm>
            <a:off x="311700" y="28915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it-IT" dirty="0"/>
              <a:t>Why </a:t>
            </a:r>
            <a:r>
              <a:rPr lang="it-IT" i="1" dirty="0"/>
              <a:t>Posidonia oceanica </a:t>
            </a:r>
            <a:r>
              <a:rPr lang="it-IT" dirty="0" err="1"/>
              <a:t>matters</a:t>
            </a:r>
            <a:endParaRPr dirty="0"/>
          </a:p>
        </p:txBody>
      </p:sp>
      <p:sp>
        <p:nvSpPr>
          <p:cNvPr id="60" name="Google Shape;60;p7"/>
          <p:cNvSpPr txBox="1">
            <a:spLocks noGrp="1"/>
          </p:cNvSpPr>
          <p:nvPr>
            <p:ph type="body" idx="1"/>
          </p:nvPr>
        </p:nvSpPr>
        <p:spPr>
          <a:xfrm>
            <a:off x="4052918" y="974510"/>
            <a:ext cx="4968240" cy="2063165"/>
          </a:xfrm>
          <a:prstGeom prst="rect">
            <a:avLst/>
          </a:prstGeom>
        </p:spPr>
        <p:txBody>
          <a:bodyPr spcFirstLastPara="1" wrap="square" lIns="91425" tIns="91425" rIns="91425" bIns="91425" anchor="t" anchorCtr="0">
            <a:normAutofit/>
          </a:bodyPr>
          <a:lstStyle/>
          <a:p>
            <a:pPr marL="285750" indent="-285750" algn="just">
              <a:spcAft>
                <a:spcPts val="1200"/>
              </a:spcAft>
              <a:buFont typeface="Arial" panose="020B0604020202020204" pitchFamily="34" charset="0"/>
              <a:buChar char="•"/>
            </a:pPr>
            <a:r>
              <a:rPr lang="it-IT" sz="1400" b="1" dirty="0" err="1"/>
              <a:t>It</a:t>
            </a:r>
            <a:r>
              <a:rPr lang="it-IT" sz="1400" b="1" dirty="0"/>
              <a:t> </a:t>
            </a:r>
            <a:r>
              <a:rPr lang="it-IT" sz="1400" b="1" dirty="0" err="1"/>
              <a:t>provides</a:t>
            </a:r>
            <a:r>
              <a:rPr lang="it-IT" sz="1400" b="1" dirty="0"/>
              <a:t> </a:t>
            </a:r>
            <a:r>
              <a:rPr lang="it-IT" sz="1400" b="1" dirty="0" err="1"/>
              <a:t>several</a:t>
            </a:r>
            <a:r>
              <a:rPr lang="it-IT" sz="1400" b="1" dirty="0"/>
              <a:t> </a:t>
            </a:r>
            <a:r>
              <a:rPr lang="it-IT" sz="1400" b="1" dirty="0" err="1"/>
              <a:t>ecosystem</a:t>
            </a:r>
            <a:r>
              <a:rPr lang="it-IT" sz="1400" b="1" dirty="0"/>
              <a:t> services</a:t>
            </a:r>
          </a:p>
          <a:p>
            <a:pPr marL="285750" indent="-285750" algn="just">
              <a:spcAft>
                <a:spcPts val="1200"/>
              </a:spcAft>
              <a:buFont typeface="Arial" panose="020B0604020202020204" pitchFamily="34" charset="0"/>
              <a:buChar char="•"/>
            </a:pPr>
            <a:r>
              <a:rPr lang="en-US" sz="1400" b="1" dirty="0"/>
              <a:t>Multiple pressures and impacts threaten its survival.</a:t>
            </a:r>
          </a:p>
          <a:p>
            <a:pPr marL="285750" indent="-285750" algn="just">
              <a:spcAft>
                <a:spcPts val="1200"/>
              </a:spcAft>
              <a:buFont typeface="Arial" panose="020B0604020202020204" pitchFamily="34" charset="0"/>
              <a:buChar char="•"/>
            </a:pPr>
            <a:r>
              <a:rPr lang="en-US" sz="1400" b="1" dirty="0"/>
              <a:t>It is still underrepresented in national accounting systems</a:t>
            </a:r>
            <a:endParaRPr lang="it-IT" b="1" dirty="0"/>
          </a:p>
          <a:p>
            <a:pPr marL="285750" indent="-285750">
              <a:spcAft>
                <a:spcPts val="1200"/>
              </a:spcAft>
              <a:buFont typeface="Arial" panose="020B0604020202020204" pitchFamily="34" charset="0"/>
              <a:buChar char="•"/>
            </a:pPr>
            <a:endParaRPr lang="it-IT" dirty="0"/>
          </a:p>
        </p:txBody>
      </p:sp>
      <p:sp>
        <p:nvSpPr>
          <p:cNvPr id="3" name="Segnaposto numero diapositiva 2">
            <a:extLst>
              <a:ext uri="{FF2B5EF4-FFF2-40B4-BE49-F238E27FC236}">
                <a16:creationId xmlns:a16="http://schemas.microsoft.com/office/drawing/2014/main" id="{F8169937-2AAE-F99B-8E4B-A4485BFCDFC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it-IT" smtClean="0"/>
              <a:t>3</a:t>
            </a:fld>
            <a:endParaRPr lang="it-IT"/>
          </a:p>
        </p:txBody>
      </p:sp>
      <p:pic>
        <p:nvPicPr>
          <p:cNvPr id="11" name="Immagine 10">
            <a:extLst>
              <a:ext uri="{FF2B5EF4-FFF2-40B4-BE49-F238E27FC236}">
                <a16:creationId xmlns:a16="http://schemas.microsoft.com/office/drawing/2014/main" id="{A998CC77-11B0-CEB2-2381-8D522F3A22AE}"/>
              </a:ext>
            </a:extLst>
          </p:cNvPr>
          <p:cNvPicPr>
            <a:picLocks noChangeAspect="1"/>
          </p:cNvPicPr>
          <p:nvPr/>
        </p:nvPicPr>
        <p:blipFill>
          <a:blip r:embed="rId3"/>
          <a:stretch>
            <a:fillRect/>
          </a:stretch>
        </p:blipFill>
        <p:spPr>
          <a:xfrm>
            <a:off x="4711166" y="2634114"/>
            <a:ext cx="3648998" cy="2432664"/>
          </a:xfrm>
          <a:prstGeom prst="rect">
            <a:avLst/>
          </a:prstGeom>
        </p:spPr>
      </p:pic>
      <p:pic>
        <p:nvPicPr>
          <p:cNvPr id="6" name="Immagine 5">
            <a:extLst>
              <a:ext uri="{FF2B5EF4-FFF2-40B4-BE49-F238E27FC236}">
                <a16:creationId xmlns:a16="http://schemas.microsoft.com/office/drawing/2014/main" id="{0858366E-DC72-617A-28AC-4C9F69D486A4}"/>
              </a:ext>
            </a:extLst>
          </p:cNvPr>
          <p:cNvPicPr>
            <a:picLocks noChangeAspect="1"/>
          </p:cNvPicPr>
          <p:nvPr/>
        </p:nvPicPr>
        <p:blipFill>
          <a:blip r:embed="rId4"/>
          <a:stretch/>
        </p:blipFill>
        <p:spPr>
          <a:xfrm>
            <a:off x="311700" y="858040"/>
            <a:ext cx="3516630" cy="3516630"/>
          </a:xfrm>
          <a:prstGeom prst="rect">
            <a:avLst/>
          </a:prstGeom>
        </p:spPr>
      </p:pic>
      <p:sp>
        <p:nvSpPr>
          <p:cNvPr id="7" name="Google Shape;60;p7">
            <a:extLst>
              <a:ext uri="{FF2B5EF4-FFF2-40B4-BE49-F238E27FC236}">
                <a16:creationId xmlns:a16="http://schemas.microsoft.com/office/drawing/2014/main" id="{005B2B78-C921-10E9-706A-818DC57A0489}"/>
              </a:ext>
            </a:extLst>
          </p:cNvPr>
          <p:cNvSpPr txBox="1">
            <a:spLocks/>
          </p:cNvSpPr>
          <p:nvPr/>
        </p:nvSpPr>
        <p:spPr>
          <a:xfrm>
            <a:off x="503152" y="4312614"/>
            <a:ext cx="4605278" cy="83905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Inter SemiBold"/>
              <a:buChar char="●"/>
              <a:defRPr sz="1800" b="0" i="0" u="none" strike="noStrike" cap="none">
                <a:solidFill>
                  <a:schemeClr val="dk2"/>
                </a:solidFill>
                <a:latin typeface="Inter SemiBold"/>
                <a:ea typeface="Inter SemiBold"/>
                <a:cs typeface="Inter SemiBold"/>
                <a:sym typeface="Inter SemiBold"/>
              </a:defRPr>
            </a:lvl1pPr>
            <a:lvl2pPr marL="914400" marR="0" lvl="1" indent="-317500" algn="l" rtl="0">
              <a:lnSpc>
                <a:spcPct val="115000"/>
              </a:lnSpc>
              <a:spcBef>
                <a:spcPts val="0"/>
              </a:spcBef>
              <a:spcAft>
                <a:spcPts val="0"/>
              </a:spcAft>
              <a:buClr>
                <a:schemeClr val="dk2"/>
              </a:buClr>
              <a:buSzPts val="1400"/>
              <a:buFont typeface="Inter SemiBold"/>
              <a:buChar char="○"/>
              <a:defRPr sz="1400" b="0" i="0" u="none" strike="noStrike" cap="none">
                <a:solidFill>
                  <a:schemeClr val="dk2"/>
                </a:solidFill>
                <a:latin typeface="Inter SemiBold"/>
                <a:ea typeface="Inter SemiBold"/>
                <a:cs typeface="Inter SemiBold"/>
                <a:sym typeface="Inter SemiBold"/>
              </a:defRPr>
            </a:lvl2pPr>
            <a:lvl3pPr marL="1371600" marR="0" lvl="2" indent="-317500" algn="l" rtl="0">
              <a:lnSpc>
                <a:spcPct val="115000"/>
              </a:lnSpc>
              <a:spcBef>
                <a:spcPts val="0"/>
              </a:spcBef>
              <a:spcAft>
                <a:spcPts val="0"/>
              </a:spcAft>
              <a:buClr>
                <a:schemeClr val="dk2"/>
              </a:buClr>
              <a:buSzPts val="1400"/>
              <a:buFont typeface="Inter SemiBold"/>
              <a:buChar char="■"/>
              <a:defRPr sz="1400" b="0" i="0" u="none" strike="noStrike" cap="none">
                <a:solidFill>
                  <a:schemeClr val="dk2"/>
                </a:solidFill>
                <a:latin typeface="Inter SemiBold"/>
                <a:ea typeface="Inter SemiBold"/>
                <a:cs typeface="Inter SemiBold"/>
                <a:sym typeface="Inter SemiBold"/>
              </a:defRPr>
            </a:lvl3pPr>
            <a:lvl4pPr marL="1828800" marR="0" lvl="3" indent="-317500" algn="l" rtl="0">
              <a:lnSpc>
                <a:spcPct val="115000"/>
              </a:lnSpc>
              <a:spcBef>
                <a:spcPts val="0"/>
              </a:spcBef>
              <a:spcAft>
                <a:spcPts val="0"/>
              </a:spcAft>
              <a:buClr>
                <a:schemeClr val="dk2"/>
              </a:buClr>
              <a:buSzPts val="1400"/>
              <a:buFont typeface="Inter SemiBold"/>
              <a:buChar char="●"/>
              <a:defRPr sz="1400" b="0" i="0" u="none" strike="noStrike" cap="none">
                <a:solidFill>
                  <a:schemeClr val="dk2"/>
                </a:solidFill>
                <a:latin typeface="Inter SemiBold"/>
                <a:ea typeface="Inter SemiBold"/>
                <a:cs typeface="Inter SemiBold"/>
                <a:sym typeface="Inter SemiBold"/>
              </a:defRPr>
            </a:lvl4pPr>
            <a:lvl5pPr marL="2286000" marR="0" lvl="4" indent="-317500" algn="l" rtl="0">
              <a:lnSpc>
                <a:spcPct val="115000"/>
              </a:lnSpc>
              <a:spcBef>
                <a:spcPts val="0"/>
              </a:spcBef>
              <a:spcAft>
                <a:spcPts val="0"/>
              </a:spcAft>
              <a:buClr>
                <a:schemeClr val="dk2"/>
              </a:buClr>
              <a:buSzPts val="1400"/>
              <a:buFont typeface="Inter SemiBold"/>
              <a:buChar char="○"/>
              <a:defRPr sz="1400" b="0" i="0" u="none" strike="noStrike" cap="none">
                <a:solidFill>
                  <a:schemeClr val="dk2"/>
                </a:solidFill>
                <a:latin typeface="Inter SemiBold"/>
                <a:ea typeface="Inter SemiBold"/>
                <a:cs typeface="Inter SemiBold"/>
                <a:sym typeface="Inter SemiBold"/>
              </a:defRPr>
            </a:lvl5pPr>
            <a:lvl6pPr marL="2743200" marR="0" lvl="5" indent="-317500" algn="l" rtl="0">
              <a:lnSpc>
                <a:spcPct val="115000"/>
              </a:lnSpc>
              <a:spcBef>
                <a:spcPts val="0"/>
              </a:spcBef>
              <a:spcAft>
                <a:spcPts val="0"/>
              </a:spcAft>
              <a:buClr>
                <a:schemeClr val="dk2"/>
              </a:buClr>
              <a:buSzPts val="1400"/>
              <a:buFont typeface="Inter SemiBold"/>
              <a:buChar char="■"/>
              <a:defRPr sz="1400" b="0" i="0" u="none" strike="noStrike" cap="none">
                <a:solidFill>
                  <a:schemeClr val="dk2"/>
                </a:solidFill>
                <a:latin typeface="Inter SemiBold"/>
                <a:ea typeface="Inter SemiBold"/>
                <a:cs typeface="Inter SemiBold"/>
                <a:sym typeface="Inter SemiBold"/>
              </a:defRPr>
            </a:lvl6pPr>
            <a:lvl7pPr marL="3200400" marR="0" lvl="6" indent="-317500" algn="l" rtl="0">
              <a:lnSpc>
                <a:spcPct val="115000"/>
              </a:lnSpc>
              <a:spcBef>
                <a:spcPts val="0"/>
              </a:spcBef>
              <a:spcAft>
                <a:spcPts val="0"/>
              </a:spcAft>
              <a:buClr>
                <a:schemeClr val="dk2"/>
              </a:buClr>
              <a:buSzPts val="1400"/>
              <a:buFont typeface="Inter SemiBold"/>
              <a:buChar char="●"/>
              <a:defRPr sz="1400" b="0" i="0" u="none" strike="noStrike" cap="none">
                <a:solidFill>
                  <a:schemeClr val="dk2"/>
                </a:solidFill>
                <a:latin typeface="Inter SemiBold"/>
                <a:ea typeface="Inter SemiBold"/>
                <a:cs typeface="Inter SemiBold"/>
                <a:sym typeface="Inter SemiBold"/>
              </a:defRPr>
            </a:lvl7pPr>
            <a:lvl8pPr marL="3657600" marR="0" lvl="7" indent="-317500" algn="l" rtl="0">
              <a:lnSpc>
                <a:spcPct val="115000"/>
              </a:lnSpc>
              <a:spcBef>
                <a:spcPts val="0"/>
              </a:spcBef>
              <a:spcAft>
                <a:spcPts val="0"/>
              </a:spcAft>
              <a:buClr>
                <a:schemeClr val="dk2"/>
              </a:buClr>
              <a:buSzPts val="1400"/>
              <a:buFont typeface="Inter SemiBold"/>
              <a:buChar char="○"/>
              <a:defRPr sz="1400" b="0" i="0" u="none" strike="noStrike" cap="none">
                <a:solidFill>
                  <a:schemeClr val="dk2"/>
                </a:solidFill>
                <a:latin typeface="Inter SemiBold"/>
                <a:ea typeface="Inter SemiBold"/>
                <a:cs typeface="Inter SemiBold"/>
                <a:sym typeface="Inter SemiBold"/>
              </a:defRPr>
            </a:lvl8pPr>
            <a:lvl9pPr marL="4114800" marR="0" lvl="8" indent="-317500" algn="l" rtl="0">
              <a:lnSpc>
                <a:spcPct val="115000"/>
              </a:lnSpc>
              <a:spcBef>
                <a:spcPts val="0"/>
              </a:spcBef>
              <a:spcAft>
                <a:spcPts val="0"/>
              </a:spcAft>
              <a:buClr>
                <a:schemeClr val="dk2"/>
              </a:buClr>
              <a:buSzPts val="1400"/>
              <a:buFont typeface="Inter SemiBold"/>
              <a:buChar char="■"/>
              <a:defRPr sz="1400" b="0" i="0" u="none" strike="noStrike" cap="none">
                <a:solidFill>
                  <a:schemeClr val="dk2"/>
                </a:solidFill>
                <a:latin typeface="Inter SemiBold"/>
                <a:ea typeface="Inter SemiBold"/>
                <a:cs typeface="Inter SemiBold"/>
                <a:sym typeface="Inter SemiBold"/>
              </a:defRPr>
            </a:lvl9pPr>
          </a:lstStyle>
          <a:p>
            <a:pPr marL="0" indent="0" algn="just">
              <a:spcAft>
                <a:spcPts val="1200"/>
              </a:spcAft>
              <a:buNone/>
            </a:pPr>
            <a:r>
              <a:rPr lang="it-IT" sz="1000" dirty="0" err="1"/>
              <a:t>Ecoystem</a:t>
            </a:r>
            <a:r>
              <a:rPr lang="it-IT" sz="1000" dirty="0"/>
              <a:t> services </a:t>
            </a:r>
            <a:r>
              <a:rPr lang="it-IT" sz="1000" dirty="0" err="1"/>
              <a:t>provided</a:t>
            </a:r>
            <a:r>
              <a:rPr lang="it-IT" sz="1000" dirty="0"/>
              <a:t> by </a:t>
            </a:r>
            <a:r>
              <a:rPr lang="it-IT" sz="1000" i="1" dirty="0"/>
              <a:t>Posidonia oceanica</a:t>
            </a:r>
            <a:r>
              <a:rPr lang="it-IT" sz="1000" dirty="0"/>
              <a:t>.</a:t>
            </a:r>
            <a:endParaRPr lang="it-IT"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4">
          <a:extLst>
            <a:ext uri="{FF2B5EF4-FFF2-40B4-BE49-F238E27FC236}">
              <a16:creationId xmlns:a16="http://schemas.microsoft.com/office/drawing/2014/main" id="{DB8740DE-B2EB-0E85-B383-3775B7064C65}"/>
            </a:ext>
          </a:extLst>
        </p:cNvPr>
        <p:cNvGrpSpPr/>
        <p:nvPr/>
      </p:nvGrpSpPr>
      <p:grpSpPr>
        <a:xfrm>
          <a:off x="0" y="0"/>
          <a:ext cx="0" cy="0"/>
          <a:chOff x="0" y="0"/>
          <a:chExt cx="0" cy="0"/>
        </a:xfrm>
      </p:grpSpPr>
      <p:sp>
        <p:nvSpPr>
          <p:cNvPr id="65" name="Google Shape;65;p8">
            <a:extLst>
              <a:ext uri="{FF2B5EF4-FFF2-40B4-BE49-F238E27FC236}">
                <a16:creationId xmlns:a16="http://schemas.microsoft.com/office/drawing/2014/main" id="{A92F5B6E-4243-FE0C-327B-62D95350C9C2}"/>
              </a:ext>
            </a:extLst>
          </p:cNvPr>
          <p:cNvSpPr txBox="1">
            <a:spLocks noGrp="1"/>
          </p:cNvSpPr>
          <p:nvPr>
            <p:ph type="title"/>
          </p:nvPr>
        </p:nvSpPr>
        <p:spPr>
          <a:xfrm>
            <a:off x="311700" y="28915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it-IT" dirty="0" err="1"/>
              <a:t>Aim</a:t>
            </a:r>
            <a:r>
              <a:rPr lang="it-IT" dirty="0"/>
              <a:t> of the study</a:t>
            </a:r>
            <a:endParaRPr dirty="0"/>
          </a:p>
        </p:txBody>
      </p:sp>
      <p:sp>
        <p:nvSpPr>
          <p:cNvPr id="66" name="Google Shape;66;p8">
            <a:extLst>
              <a:ext uri="{FF2B5EF4-FFF2-40B4-BE49-F238E27FC236}">
                <a16:creationId xmlns:a16="http://schemas.microsoft.com/office/drawing/2014/main" id="{79191F05-D228-E5CF-79B5-6E46B694D954}"/>
              </a:ext>
            </a:extLst>
          </p:cNvPr>
          <p:cNvSpPr txBox="1">
            <a:spLocks noGrp="1"/>
          </p:cNvSpPr>
          <p:nvPr>
            <p:ph type="body" idx="1"/>
          </p:nvPr>
        </p:nvSpPr>
        <p:spPr>
          <a:xfrm>
            <a:off x="311700" y="1645648"/>
            <a:ext cx="8520600" cy="2041232"/>
          </a:xfrm>
          <a:prstGeom prst="rect">
            <a:avLst/>
          </a:prstGeom>
          <a:solidFill>
            <a:srgbClr val="00643E"/>
          </a:solidFill>
        </p:spPr>
        <p:txBody>
          <a:bodyPr spcFirstLastPara="1" wrap="square" lIns="91425" tIns="91425" rIns="91425" bIns="91425" anchor="ctr" anchorCtr="0">
            <a:noAutofit/>
          </a:bodyPr>
          <a:lstStyle/>
          <a:p>
            <a:pPr marL="0" lvl="0" indent="0" algn="ctr">
              <a:spcAft>
                <a:spcPts val="1200"/>
              </a:spcAft>
              <a:buNone/>
            </a:pPr>
            <a:r>
              <a:rPr lang="en-GB" sz="2500" b="1" dirty="0">
                <a:solidFill>
                  <a:schemeClr val="bg1"/>
                </a:solidFill>
              </a:rPr>
              <a:t>The main goal of this study was to propose a spatially explicit national ecosystem accounting baseline for </a:t>
            </a:r>
            <a:r>
              <a:rPr lang="en-GB" sz="2500" b="1" i="1" dirty="0">
                <a:solidFill>
                  <a:schemeClr val="bg1"/>
                </a:solidFill>
              </a:rPr>
              <a:t>Posidonia oceanica </a:t>
            </a:r>
            <a:r>
              <a:rPr lang="en-GB" sz="2500" b="1" dirty="0">
                <a:solidFill>
                  <a:schemeClr val="bg1"/>
                </a:solidFill>
              </a:rPr>
              <a:t>along the Italian coast</a:t>
            </a:r>
            <a:endParaRPr sz="2500" b="1" dirty="0">
              <a:solidFill>
                <a:schemeClr val="bg1"/>
              </a:solidFill>
            </a:endParaRPr>
          </a:p>
        </p:txBody>
      </p:sp>
      <p:sp>
        <p:nvSpPr>
          <p:cNvPr id="3" name="Segnaposto numero diapositiva 2">
            <a:extLst>
              <a:ext uri="{FF2B5EF4-FFF2-40B4-BE49-F238E27FC236}">
                <a16:creationId xmlns:a16="http://schemas.microsoft.com/office/drawing/2014/main" id="{6DFD717F-8BAE-E59F-4E85-D382FA671E5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it-IT" smtClean="0"/>
              <a:t>4</a:t>
            </a:fld>
            <a:endParaRPr lang="it-IT"/>
          </a:p>
        </p:txBody>
      </p:sp>
    </p:spTree>
    <p:extLst>
      <p:ext uri="{BB962C8B-B14F-4D97-AF65-F5344CB8AC3E}">
        <p14:creationId xmlns:p14="http://schemas.microsoft.com/office/powerpoint/2010/main" val="8725490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4">
          <a:extLst>
            <a:ext uri="{FF2B5EF4-FFF2-40B4-BE49-F238E27FC236}">
              <a16:creationId xmlns:a16="http://schemas.microsoft.com/office/drawing/2014/main" id="{DC24E95A-97FA-011A-800B-5341422AE7DA}"/>
            </a:ext>
          </a:extLst>
        </p:cNvPr>
        <p:cNvGrpSpPr/>
        <p:nvPr/>
      </p:nvGrpSpPr>
      <p:grpSpPr>
        <a:xfrm>
          <a:off x="0" y="0"/>
          <a:ext cx="0" cy="0"/>
          <a:chOff x="0" y="0"/>
          <a:chExt cx="0" cy="0"/>
        </a:xfrm>
      </p:grpSpPr>
      <p:sp>
        <p:nvSpPr>
          <p:cNvPr id="65" name="Google Shape;65;p8">
            <a:extLst>
              <a:ext uri="{FF2B5EF4-FFF2-40B4-BE49-F238E27FC236}">
                <a16:creationId xmlns:a16="http://schemas.microsoft.com/office/drawing/2014/main" id="{1BFC6177-7CAF-035A-E0DE-ECAA264F8730}"/>
              </a:ext>
            </a:extLst>
          </p:cNvPr>
          <p:cNvSpPr txBox="1">
            <a:spLocks noGrp="1"/>
          </p:cNvSpPr>
          <p:nvPr>
            <p:ph type="title"/>
          </p:nvPr>
        </p:nvSpPr>
        <p:spPr>
          <a:xfrm>
            <a:off x="311700" y="28915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it-IT" dirty="0"/>
              <a:t>Workflow</a:t>
            </a:r>
            <a:endParaRPr dirty="0"/>
          </a:p>
        </p:txBody>
      </p:sp>
      <p:pic>
        <p:nvPicPr>
          <p:cNvPr id="23" name="Immagine 22">
            <a:extLst>
              <a:ext uri="{FF2B5EF4-FFF2-40B4-BE49-F238E27FC236}">
                <a16:creationId xmlns:a16="http://schemas.microsoft.com/office/drawing/2014/main" id="{1A64AAF0-1864-6779-C8C6-F24810860EAC}"/>
              </a:ext>
            </a:extLst>
          </p:cNvPr>
          <p:cNvPicPr>
            <a:picLocks noChangeAspect="1"/>
          </p:cNvPicPr>
          <p:nvPr/>
        </p:nvPicPr>
        <p:blipFill>
          <a:blip r:embed="rId3"/>
          <a:stretch>
            <a:fillRect/>
          </a:stretch>
        </p:blipFill>
        <p:spPr>
          <a:xfrm>
            <a:off x="100805" y="1339127"/>
            <a:ext cx="2044551" cy="1987701"/>
          </a:xfrm>
          <a:prstGeom prst="rect">
            <a:avLst/>
          </a:prstGeom>
        </p:spPr>
      </p:pic>
      <p:pic>
        <p:nvPicPr>
          <p:cNvPr id="25" name="Immagine 24">
            <a:extLst>
              <a:ext uri="{FF2B5EF4-FFF2-40B4-BE49-F238E27FC236}">
                <a16:creationId xmlns:a16="http://schemas.microsoft.com/office/drawing/2014/main" id="{D94008B7-97BD-2F9C-828A-58A0D1DFFCDA}"/>
              </a:ext>
            </a:extLst>
          </p:cNvPr>
          <p:cNvPicPr>
            <a:picLocks noChangeAspect="1"/>
          </p:cNvPicPr>
          <p:nvPr/>
        </p:nvPicPr>
        <p:blipFill>
          <a:blip r:embed="rId4"/>
          <a:stretch>
            <a:fillRect/>
          </a:stretch>
        </p:blipFill>
        <p:spPr>
          <a:xfrm>
            <a:off x="6620609" y="3499332"/>
            <a:ext cx="2439597" cy="1557244"/>
          </a:xfrm>
          <a:prstGeom prst="rect">
            <a:avLst/>
          </a:prstGeom>
        </p:spPr>
      </p:pic>
      <p:sp>
        <p:nvSpPr>
          <p:cNvPr id="81" name="CasellaDiTesto 80">
            <a:extLst>
              <a:ext uri="{FF2B5EF4-FFF2-40B4-BE49-F238E27FC236}">
                <a16:creationId xmlns:a16="http://schemas.microsoft.com/office/drawing/2014/main" id="{8EB6AE4A-A217-26B7-270E-5DE82A48D04E}"/>
              </a:ext>
            </a:extLst>
          </p:cNvPr>
          <p:cNvSpPr txBox="1"/>
          <p:nvPr/>
        </p:nvSpPr>
        <p:spPr>
          <a:xfrm>
            <a:off x="94380" y="1020393"/>
            <a:ext cx="2044551" cy="307777"/>
          </a:xfrm>
          <a:prstGeom prst="rect">
            <a:avLst/>
          </a:prstGeom>
          <a:noFill/>
        </p:spPr>
        <p:txBody>
          <a:bodyPr wrap="square" rtlCol="0">
            <a:spAutoFit/>
          </a:bodyPr>
          <a:lstStyle/>
          <a:p>
            <a:pPr algn="ctr"/>
            <a:r>
              <a:rPr lang="it-IT" b="1" dirty="0">
                <a:solidFill>
                  <a:srgbClr val="002060"/>
                </a:solidFill>
                <a:latin typeface="Alan Sans" panose="020B0604020202020204" charset="0"/>
              </a:rPr>
              <a:t>Machine learning</a:t>
            </a:r>
          </a:p>
        </p:txBody>
      </p:sp>
      <p:sp>
        <p:nvSpPr>
          <p:cNvPr id="82" name="CasellaDiTesto 81">
            <a:extLst>
              <a:ext uri="{FF2B5EF4-FFF2-40B4-BE49-F238E27FC236}">
                <a16:creationId xmlns:a16="http://schemas.microsoft.com/office/drawing/2014/main" id="{8D41C965-7D6C-6516-A598-168EDC7AC275}"/>
              </a:ext>
            </a:extLst>
          </p:cNvPr>
          <p:cNvSpPr txBox="1"/>
          <p:nvPr/>
        </p:nvSpPr>
        <p:spPr>
          <a:xfrm>
            <a:off x="3167631" y="1032195"/>
            <a:ext cx="4255588" cy="307777"/>
          </a:xfrm>
          <a:prstGeom prst="rect">
            <a:avLst/>
          </a:prstGeom>
          <a:noFill/>
        </p:spPr>
        <p:txBody>
          <a:bodyPr wrap="square" rtlCol="0">
            <a:spAutoFit/>
          </a:bodyPr>
          <a:lstStyle/>
          <a:p>
            <a:pPr algn="ctr"/>
            <a:r>
              <a:rPr lang="it-IT" b="1" dirty="0" err="1">
                <a:solidFill>
                  <a:srgbClr val="002060"/>
                </a:solidFill>
                <a:latin typeface="Alan Sans" panose="020B0604020202020204" charset="0"/>
              </a:rPr>
              <a:t>Ecosystem</a:t>
            </a:r>
            <a:r>
              <a:rPr lang="it-IT" b="1" dirty="0">
                <a:solidFill>
                  <a:srgbClr val="002060"/>
                </a:solidFill>
                <a:latin typeface="Alan Sans" panose="020B0604020202020204" charset="0"/>
              </a:rPr>
              <a:t> Accounting</a:t>
            </a:r>
          </a:p>
        </p:txBody>
      </p:sp>
      <p:pic>
        <p:nvPicPr>
          <p:cNvPr id="109" name="Immagine 108">
            <a:extLst>
              <a:ext uri="{FF2B5EF4-FFF2-40B4-BE49-F238E27FC236}">
                <a16:creationId xmlns:a16="http://schemas.microsoft.com/office/drawing/2014/main" id="{3A541585-07AF-32F3-550C-CCFBE1D81704}"/>
              </a:ext>
            </a:extLst>
          </p:cNvPr>
          <p:cNvPicPr>
            <a:picLocks noChangeAspect="1"/>
          </p:cNvPicPr>
          <p:nvPr/>
        </p:nvPicPr>
        <p:blipFill>
          <a:blip r:embed="rId5"/>
          <a:stretch>
            <a:fillRect/>
          </a:stretch>
        </p:blipFill>
        <p:spPr>
          <a:xfrm>
            <a:off x="1295972" y="3567235"/>
            <a:ext cx="1155379" cy="473740"/>
          </a:xfrm>
          <a:prstGeom prst="rect">
            <a:avLst/>
          </a:prstGeom>
        </p:spPr>
      </p:pic>
      <p:cxnSp>
        <p:nvCxnSpPr>
          <p:cNvPr id="112" name="Connettore a gomito 111">
            <a:extLst>
              <a:ext uri="{FF2B5EF4-FFF2-40B4-BE49-F238E27FC236}">
                <a16:creationId xmlns:a16="http://schemas.microsoft.com/office/drawing/2014/main" id="{6BB8D2D7-0B59-9C5D-5F47-867888D09381}"/>
              </a:ext>
            </a:extLst>
          </p:cNvPr>
          <p:cNvCxnSpPr>
            <a:cxnSpLocks/>
            <a:stCxn id="23" idx="2"/>
          </p:cNvCxnSpPr>
          <p:nvPr/>
        </p:nvCxnSpPr>
        <p:spPr>
          <a:xfrm rot="5400000" flipH="1" flipV="1">
            <a:off x="1695162" y="1847940"/>
            <a:ext cx="906807" cy="2050970"/>
          </a:xfrm>
          <a:prstGeom prst="bentConnector4">
            <a:avLst>
              <a:gd name="adj1" fmla="val -89073"/>
              <a:gd name="adj2" fmla="val 74922"/>
            </a:avLst>
          </a:prstGeom>
          <a:ln w="12700">
            <a:solidFill>
              <a:srgbClr val="0070C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24" name="Connettore a gomito 123">
            <a:extLst>
              <a:ext uri="{FF2B5EF4-FFF2-40B4-BE49-F238E27FC236}">
                <a16:creationId xmlns:a16="http://schemas.microsoft.com/office/drawing/2014/main" id="{E91B9B9C-1913-EF6A-5691-1520ACD6CBDD}"/>
              </a:ext>
            </a:extLst>
          </p:cNvPr>
          <p:cNvCxnSpPr>
            <a:cxnSpLocks/>
            <a:endCxn id="127" idx="0"/>
          </p:cNvCxnSpPr>
          <p:nvPr/>
        </p:nvCxnSpPr>
        <p:spPr>
          <a:xfrm rot="16200000" flipH="1">
            <a:off x="7358962" y="2348623"/>
            <a:ext cx="964142" cy="812784"/>
          </a:xfrm>
          <a:prstGeom prst="bentConnector3">
            <a:avLst>
              <a:gd name="adj1" fmla="val 209"/>
            </a:avLst>
          </a:prstGeom>
          <a:ln w="12700">
            <a:solidFill>
              <a:srgbClr val="0070C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27" name="CasellaDiTesto 126">
            <a:extLst>
              <a:ext uri="{FF2B5EF4-FFF2-40B4-BE49-F238E27FC236}">
                <a16:creationId xmlns:a16="http://schemas.microsoft.com/office/drawing/2014/main" id="{55B74BE7-D466-F3CB-48AC-03C275575CCA}"/>
              </a:ext>
            </a:extLst>
          </p:cNvPr>
          <p:cNvSpPr txBox="1"/>
          <p:nvPr/>
        </p:nvSpPr>
        <p:spPr>
          <a:xfrm>
            <a:off x="7434643" y="3237086"/>
            <a:ext cx="1625564" cy="307777"/>
          </a:xfrm>
          <a:prstGeom prst="rect">
            <a:avLst/>
          </a:prstGeom>
          <a:noFill/>
        </p:spPr>
        <p:txBody>
          <a:bodyPr wrap="square" rtlCol="0">
            <a:spAutoFit/>
          </a:bodyPr>
          <a:lstStyle/>
          <a:p>
            <a:pPr algn="ctr"/>
            <a:r>
              <a:rPr lang="it-IT" b="1" dirty="0" err="1">
                <a:solidFill>
                  <a:srgbClr val="002060"/>
                </a:solidFill>
                <a:latin typeface="Alan Sans" panose="020B0604020202020204" charset="0"/>
              </a:rPr>
              <a:t>Priority</a:t>
            </a:r>
            <a:r>
              <a:rPr lang="it-IT" b="1" dirty="0">
                <a:solidFill>
                  <a:srgbClr val="002060"/>
                </a:solidFill>
                <a:latin typeface="Alan Sans" panose="020B0604020202020204" charset="0"/>
              </a:rPr>
              <a:t> </a:t>
            </a:r>
            <a:r>
              <a:rPr lang="it-IT" b="1" dirty="0" err="1">
                <a:solidFill>
                  <a:srgbClr val="002060"/>
                </a:solidFill>
                <a:latin typeface="Alan Sans" panose="020B0604020202020204" charset="0"/>
              </a:rPr>
              <a:t>areas</a:t>
            </a:r>
            <a:endParaRPr lang="it-IT" b="1" dirty="0">
              <a:solidFill>
                <a:srgbClr val="002060"/>
              </a:solidFill>
              <a:latin typeface="Alan Sans" panose="020B0604020202020204" charset="0"/>
            </a:endParaRPr>
          </a:p>
        </p:txBody>
      </p:sp>
      <p:sp>
        <p:nvSpPr>
          <p:cNvPr id="130" name="Segnaposto numero diapositiva 129">
            <a:extLst>
              <a:ext uri="{FF2B5EF4-FFF2-40B4-BE49-F238E27FC236}">
                <a16:creationId xmlns:a16="http://schemas.microsoft.com/office/drawing/2014/main" id="{8B9EB09E-268D-F90D-090D-0DF82B1EC75A}"/>
              </a:ext>
            </a:extLst>
          </p:cNvPr>
          <p:cNvSpPr>
            <a:spLocks noGrp="1"/>
          </p:cNvSpPr>
          <p:nvPr>
            <p:ph type="sldNum" idx="12"/>
          </p:nvPr>
        </p:nvSpPr>
        <p:spPr>
          <a:xfrm>
            <a:off x="8477458" y="4760680"/>
            <a:ext cx="548700" cy="393600"/>
          </a:xfrm>
        </p:spPr>
        <p:txBody>
          <a:bodyPr/>
          <a:lstStyle/>
          <a:p>
            <a:pPr marL="0" lvl="0" indent="0" algn="r" rtl="0">
              <a:spcBef>
                <a:spcPts val="0"/>
              </a:spcBef>
              <a:spcAft>
                <a:spcPts val="0"/>
              </a:spcAft>
              <a:buNone/>
            </a:pPr>
            <a:fld id="{00000000-1234-1234-1234-123412341234}" type="slidenum">
              <a:rPr lang="it-IT" smtClean="0"/>
              <a:t>5</a:t>
            </a:fld>
            <a:endParaRPr lang="it-IT"/>
          </a:p>
        </p:txBody>
      </p:sp>
      <p:pic>
        <p:nvPicPr>
          <p:cNvPr id="140" name="Immagine 139">
            <a:extLst>
              <a:ext uri="{FF2B5EF4-FFF2-40B4-BE49-F238E27FC236}">
                <a16:creationId xmlns:a16="http://schemas.microsoft.com/office/drawing/2014/main" id="{20E43C60-6D61-B5EB-B002-554C153DF482}"/>
              </a:ext>
            </a:extLst>
          </p:cNvPr>
          <p:cNvPicPr>
            <a:picLocks noChangeAspect="1"/>
          </p:cNvPicPr>
          <p:nvPr/>
        </p:nvPicPr>
        <p:blipFill>
          <a:blip r:embed="rId6"/>
          <a:stretch>
            <a:fillRect/>
          </a:stretch>
        </p:blipFill>
        <p:spPr>
          <a:xfrm>
            <a:off x="3167631" y="1339127"/>
            <a:ext cx="4255588" cy="1987700"/>
          </a:xfrm>
          <a:prstGeom prst="rect">
            <a:avLst/>
          </a:prstGeom>
        </p:spPr>
      </p:pic>
      <p:pic>
        <p:nvPicPr>
          <p:cNvPr id="145" name="Immagine 144" descr="Literature - Free education icons">
            <a:extLst>
              <a:ext uri="{FF2B5EF4-FFF2-40B4-BE49-F238E27FC236}">
                <a16:creationId xmlns:a16="http://schemas.microsoft.com/office/drawing/2014/main" id="{5E62CB3F-7034-5244-E4B5-C5FA416C0DC6}"/>
              </a:ext>
            </a:extLst>
          </p:cNvPr>
          <p:cNvPicPr>
            <a:picLocks noChangeAspect="1"/>
          </p:cNvPicPr>
          <p:nvPr/>
        </p:nvPicPr>
        <p:blipFill>
          <a:blip r:embed="rId7"/>
          <a:stretch>
            <a:fillRect/>
          </a:stretch>
        </p:blipFill>
        <p:spPr>
          <a:xfrm>
            <a:off x="6447679" y="3926526"/>
            <a:ext cx="452656" cy="452656"/>
          </a:xfrm>
          <a:prstGeom prst="rect">
            <a:avLst/>
          </a:prstGeom>
          <a:ln>
            <a:noFill/>
          </a:ln>
        </p:spPr>
      </p:pic>
      <p:pic>
        <p:nvPicPr>
          <p:cNvPr id="146" name="Immagine 145" descr="Communication | European Marine Observation and Data Network (EMODnet)">
            <a:extLst>
              <a:ext uri="{FF2B5EF4-FFF2-40B4-BE49-F238E27FC236}">
                <a16:creationId xmlns:a16="http://schemas.microsoft.com/office/drawing/2014/main" id="{D592EDE7-FE6F-C1AD-4182-A32DC3BF09C3}"/>
              </a:ext>
            </a:extLst>
          </p:cNvPr>
          <p:cNvPicPr>
            <a:picLocks noChangeAspect="1"/>
          </p:cNvPicPr>
          <p:nvPr/>
        </p:nvPicPr>
        <p:blipFill>
          <a:blip r:embed="rId8"/>
          <a:stretch>
            <a:fillRect/>
          </a:stretch>
        </p:blipFill>
        <p:spPr>
          <a:xfrm>
            <a:off x="6447678" y="4322089"/>
            <a:ext cx="303641" cy="402872"/>
          </a:xfrm>
          <a:prstGeom prst="rect">
            <a:avLst/>
          </a:prstGeom>
          <a:ln>
            <a:solidFill>
              <a:srgbClr val="0070C0"/>
            </a:solidFill>
          </a:ln>
        </p:spPr>
      </p:pic>
      <p:grpSp>
        <p:nvGrpSpPr>
          <p:cNvPr id="4" name="Gruppo 3">
            <a:extLst>
              <a:ext uri="{FF2B5EF4-FFF2-40B4-BE49-F238E27FC236}">
                <a16:creationId xmlns:a16="http://schemas.microsoft.com/office/drawing/2014/main" id="{04025E63-EA6B-C7F2-4AA0-9505801C79DD}"/>
              </a:ext>
            </a:extLst>
          </p:cNvPr>
          <p:cNvGrpSpPr/>
          <p:nvPr/>
        </p:nvGrpSpPr>
        <p:grpSpPr>
          <a:xfrm>
            <a:off x="2777148" y="335765"/>
            <a:ext cx="4631540" cy="3377164"/>
            <a:chOff x="2942910" y="421261"/>
            <a:chExt cx="4631540" cy="3377164"/>
          </a:xfrm>
        </p:grpSpPr>
        <p:pic>
          <p:nvPicPr>
            <p:cNvPr id="2" name="Immagine 1" descr="Ecosystem Accounting | System of Environmental Economic Accounting">
              <a:extLst>
                <a:ext uri="{FF2B5EF4-FFF2-40B4-BE49-F238E27FC236}">
                  <a16:creationId xmlns:a16="http://schemas.microsoft.com/office/drawing/2014/main" id="{00BFEC55-0C89-E25D-8991-C4CA1180FD32}"/>
                </a:ext>
              </a:extLst>
            </p:cNvPr>
            <p:cNvPicPr>
              <a:picLocks noChangeAspect="1"/>
            </p:cNvPicPr>
            <p:nvPr/>
          </p:nvPicPr>
          <p:blipFill>
            <a:blip r:embed="rId9"/>
            <a:stretch>
              <a:fillRect/>
            </a:stretch>
          </p:blipFill>
          <p:spPr>
            <a:xfrm>
              <a:off x="2942910" y="421261"/>
              <a:ext cx="4631540" cy="3377164"/>
            </a:xfrm>
            <a:prstGeom prst="rect">
              <a:avLst/>
            </a:prstGeom>
            <a:ln>
              <a:noFill/>
            </a:ln>
          </p:spPr>
        </p:pic>
        <p:pic>
          <p:nvPicPr>
            <p:cNvPr id="3" name="Immagine 2" descr="System of Environmental-Economic Accounting Ecosystem Accounting (SEEA EA)  | DESA Publications">
              <a:extLst>
                <a:ext uri="{FF2B5EF4-FFF2-40B4-BE49-F238E27FC236}">
                  <a16:creationId xmlns:a16="http://schemas.microsoft.com/office/drawing/2014/main" id="{B33E1952-44A7-8AE3-9824-88C2448B1163}"/>
                </a:ext>
              </a:extLst>
            </p:cNvPr>
            <p:cNvPicPr>
              <a:picLocks noChangeAspect="1"/>
            </p:cNvPicPr>
            <p:nvPr/>
          </p:nvPicPr>
          <p:blipFill>
            <a:blip r:embed="rId10"/>
            <a:stretch>
              <a:fillRect/>
            </a:stretch>
          </p:blipFill>
          <p:spPr>
            <a:xfrm>
              <a:off x="6593711" y="1234878"/>
              <a:ext cx="980739" cy="1269192"/>
            </a:xfrm>
            <a:prstGeom prst="rect">
              <a:avLst/>
            </a:prstGeom>
            <a:ln>
              <a:noFill/>
            </a:ln>
          </p:spPr>
        </p:pic>
      </p:grpSp>
    </p:spTree>
    <p:extLst>
      <p:ext uri="{BB962C8B-B14F-4D97-AF65-F5344CB8AC3E}">
        <p14:creationId xmlns:p14="http://schemas.microsoft.com/office/powerpoint/2010/main" val="878838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nodeType="clickEffect">
                                  <p:stCondLst>
                                    <p:cond delay="0"/>
                                  </p:stCondLst>
                                  <p:childTnLst>
                                    <p:animEffect transition="out" filter="fade">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4">
          <a:extLst>
            <a:ext uri="{FF2B5EF4-FFF2-40B4-BE49-F238E27FC236}">
              <a16:creationId xmlns:a16="http://schemas.microsoft.com/office/drawing/2014/main" id="{990DBBA3-2294-06A3-B2E6-5AD078741815}"/>
            </a:ext>
          </a:extLst>
        </p:cNvPr>
        <p:cNvGrpSpPr/>
        <p:nvPr/>
      </p:nvGrpSpPr>
      <p:grpSpPr>
        <a:xfrm>
          <a:off x="0" y="0"/>
          <a:ext cx="0" cy="0"/>
          <a:chOff x="0" y="0"/>
          <a:chExt cx="0" cy="0"/>
        </a:xfrm>
      </p:grpSpPr>
      <p:sp>
        <p:nvSpPr>
          <p:cNvPr id="65" name="Google Shape;65;p8">
            <a:extLst>
              <a:ext uri="{FF2B5EF4-FFF2-40B4-BE49-F238E27FC236}">
                <a16:creationId xmlns:a16="http://schemas.microsoft.com/office/drawing/2014/main" id="{89A648A5-A571-D227-9382-3C862786102E}"/>
              </a:ext>
            </a:extLst>
          </p:cNvPr>
          <p:cNvSpPr txBox="1">
            <a:spLocks noGrp="1"/>
          </p:cNvSpPr>
          <p:nvPr>
            <p:ph type="title"/>
          </p:nvPr>
        </p:nvSpPr>
        <p:spPr>
          <a:xfrm>
            <a:off x="311700" y="28915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it-IT" dirty="0"/>
              <a:t>Methods: The machine learning model</a:t>
            </a:r>
            <a:endParaRPr dirty="0"/>
          </a:p>
        </p:txBody>
      </p:sp>
      <p:pic>
        <p:nvPicPr>
          <p:cNvPr id="3" name="Immagine 2">
            <a:extLst>
              <a:ext uri="{FF2B5EF4-FFF2-40B4-BE49-F238E27FC236}">
                <a16:creationId xmlns:a16="http://schemas.microsoft.com/office/drawing/2014/main" id="{278490B3-1AC7-E77F-6481-9D20375D82E7}"/>
              </a:ext>
            </a:extLst>
          </p:cNvPr>
          <p:cNvPicPr>
            <a:picLocks noChangeAspect="1"/>
          </p:cNvPicPr>
          <p:nvPr/>
        </p:nvPicPr>
        <p:blipFill>
          <a:blip r:embed="rId3"/>
          <a:stretch>
            <a:fillRect/>
          </a:stretch>
        </p:blipFill>
        <p:spPr>
          <a:xfrm>
            <a:off x="311700" y="1712295"/>
            <a:ext cx="2052935" cy="1718910"/>
          </a:xfrm>
          <a:prstGeom prst="rect">
            <a:avLst/>
          </a:prstGeom>
        </p:spPr>
      </p:pic>
      <p:sp>
        <p:nvSpPr>
          <p:cNvPr id="13" name="Segnaposto numero diapositiva 12">
            <a:extLst>
              <a:ext uri="{FF2B5EF4-FFF2-40B4-BE49-F238E27FC236}">
                <a16:creationId xmlns:a16="http://schemas.microsoft.com/office/drawing/2014/main" id="{263DC5BD-EB54-F967-EDD2-FBF5E346C3D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it-IT" smtClean="0"/>
              <a:t>6</a:t>
            </a:fld>
            <a:endParaRPr lang="it-IT"/>
          </a:p>
        </p:txBody>
      </p:sp>
      <p:pic>
        <p:nvPicPr>
          <p:cNvPr id="6" name="Immagine 5">
            <a:extLst>
              <a:ext uri="{FF2B5EF4-FFF2-40B4-BE49-F238E27FC236}">
                <a16:creationId xmlns:a16="http://schemas.microsoft.com/office/drawing/2014/main" id="{4387A458-E73A-F345-2404-C78395F8F787}"/>
              </a:ext>
            </a:extLst>
          </p:cNvPr>
          <p:cNvPicPr>
            <a:picLocks noChangeAspect="1"/>
          </p:cNvPicPr>
          <p:nvPr/>
        </p:nvPicPr>
        <p:blipFill>
          <a:blip r:embed="rId4"/>
          <a:stretch>
            <a:fillRect/>
          </a:stretch>
        </p:blipFill>
        <p:spPr>
          <a:xfrm>
            <a:off x="2596898" y="865660"/>
            <a:ext cx="6149910" cy="4093271"/>
          </a:xfrm>
          <a:prstGeom prst="rect">
            <a:avLst/>
          </a:prstGeom>
        </p:spPr>
      </p:pic>
      <p:sp>
        <p:nvSpPr>
          <p:cNvPr id="2" name="Rettangolo 1">
            <a:extLst>
              <a:ext uri="{FF2B5EF4-FFF2-40B4-BE49-F238E27FC236}">
                <a16:creationId xmlns:a16="http://schemas.microsoft.com/office/drawing/2014/main" id="{B9B51380-2664-6BAD-F9FB-F72BBC1FF7F1}"/>
              </a:ext>
            </a:extLst>
          </p:cNvPr>
          <p:cNvSpPr/>
          <p:nvPr/>
        </p:nvSpPr>
        <p:spPr>
          <a:xfrm>
            <a:off x="5977890" y="4579620"/>
            <a:ext cx="121920" cy="59055"/>
          </a:xfrm>
          <a:prstGeom prst="rect">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Rettangolo 3">
            <a:extLst>
              <a:ext uri="{FF2B5EF4-FFF2-40B4-BE49-F238E27FC236}">
                <a16:creationId xmlns:a16="http://schemas.microsoft.com/office/drawing/2014/main" id="{090ECE54-2C48-58E5-C449-C37E8601978C}"/>
              </a:ext>
            </a:extLst>
          </p:cNvPr>
          <p:cNvSpPr/>
          <p:nvPr/>
        </p:nvSpPr>
        <p:spPr>
          <a:xfrm>
            <a:off x="7200900" y="4370070"/>
            <a:ext cx="1059180" cy="91440"/>
          </a:xfrm>
          <a:prstGeom prst="rect">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Rettangolo 4">
            <a:extLst>
              <a:ext uri="{FF2B5EF4-FFF2-40B4-BE49-F238E27FC236}">
                <a16:creationId xmlns:a16="http://schemas.microsoft.com/office/drawing/2014/main" id="{7E640115-79AA-5F2C-22E2-9C83BE83D271}"/>
              </a:ext>
            </a:extLst>
          </p:cNvPr>
          <p:cNvSpPr/>
          <p:nvPr/>
        </p:nvSpPr>
        <p:spPr>
          <a:xfrm>
            <a:off x="7200784" y="2625373"/>
            <a:ext cx="1059180" cy="91440"/>
          </a:xfrm>
          <a:prstGeom prst="rect">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40365147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4">
          <a:extLst>
            <a:ext uri="{FF2B5EF4-FFF2-40B4-BE49-F238E27FC236}">
              <a16:creationId xmlns:a16="http://schemas.microsoft.com/office/drawing/2014/main" id="{4EA4B4A5-0673-D50D-EAD7-46ACBDC4DB77}"/>
            </a:ext>
          </a:extLst>
        </p:cNvPr>
        <p:cNvGrpSpPr/>
        <p:nvPr/>
      </p:nvGrpSpPr>
      <p:grpSpPr>
        <a:xfrm>
          <a:off x="0" y="0"/>
          <a:ext cx="0" cy="0"/>
          <a:chOff x="0" y="0"/>
          <a:chExt cx="0" cy="0"/>
        </a:xfrm>
      </p:grpSpPr>
      <p:sp>
        <p:nvSpPr>
          <p:cNvPr id="65" name="Google Shape;65;p8">
            <a:extLst>
              <a:ext uri="{FF2B5EF4-FFF2-40B4-BE49-F238E27FC236}">
                <a16:creationId xmlns:a16="http://schemas.microsoft.com/office/drawing/2014/main" id="{1ACB9CAA-6E07-0DF4-ED3B-390CD90F941E}"/>
              </a:ext>
            </a:extLst>
          </p:cNvPr>
          <p:cNvSpPr txBox="1">
            <a:spLocks noGrp="1"/>
          </p:cNvSpPr>
          <p:nvPr>
            <p:ph type="title"/>
          </p:nvPr>
        </p:nvSpPr>
        <p:spPr>
          <a:xfrm>
            <a:off x="311700" y="28915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it-IT" dirty="0"/>
              <a:t>Methods: </a:t>
            </a:r>
            <a:r>
              <a:rPr lang="it-IT" dirty="0" err="1"/>
              <a:t>Ecosystem</a:t>
            </a:r>
            <a:r>
              <a:rPr lang="it-IT" dirty="0"/>
              <a:t> </a:t>
            </a:r>
            <a:r>
              <a:rPr lang="it-IT" dirty="0" err="1"/>
              <a:t>Condition</a:t>
            </a:r>
            <a:r>
              <a:rPr lang="it-IT" dirty="0"/>
              <a:t> accounting</a:t>
            </a:r>
            <a:endParaRPr dirty="0"/>
          </a:p>
        </p:txBody>
      </p:sp>
      <p:pic>
        <p:nvPicPr>
          <p:cNvPr id="11" name="Immagine 10">
            <a:extLst>
              <a:ext uri="{FF2B5EF4-FFF2-40B4-BE49-F238E27FC236}">
                <a16:creationId xmlns:a16="http://schemas.microsoft.com/office/drawing/2014/main" id="{C7CA3F74-DD8F-DFCD-BEE1-A7AB38FB5E3E}"/>
              </a:ext>
            </a:extLst>
          </p:cNvPr>
          <p:cNvPicPr>
            <a:picLocks noChangeAspect="1"/>
          </p:cNvPicPr>
          <p:nvPr/>
        </p:nvPicPr>
        <p:blipFill>
          <a:blip r:embed="rId3"/>
          <a:srcRect l="3850" t="6079" r="6904" b="6817"/>
          <a:stretch>
            <a:fillRect/>
          </a:stretch>
        </p:blipFill>
        <p:spPr>
          <a:xfrm>
            <a:off x="2385060" y="929640"/>
            <a:ext cx="6316980" cy="4008718"/>
          </a:xfrm>
          <a:prstGeom prst="rect">
            <a:avLst/>
          </a:prstGeom>
        </p:spPr>
      </p:pic>
      <p:sp>
        <p:nvSpPr>
          <p:cNvPr id="12" name="Segnaposto numero diapositiva 11">
            <a:extLst>
              <a:ext uri="{FF2B5EF4-FFF2-40B4-BE49-F238E27FC236}">
                <a16:creationId xmlns:a16="http://schemas.microsoft.com/office/drawing/2014/main" id="{4A1F1574-533D-3568-ED60-DB733D5B90C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it-IT" smtClean="0"/>
              <a:t>7</a:t>
            </a:fld>
            <a:endParaRPr lang="it-IT"/>
          </a:p>
        </p:txBody>
      </p:sp>
      <p:pic>
        <p:nvPicPr>
          <p:cNvPr id="16" name="Immagine 15">
            <a:extLst>
              <a:ext uri="{FF2B5EF4-FFF2-40B4-BE49-F238E27FC236}">
                <a16:creationId xmlns:a16="http://schemas.microsoft.com/office/drawing/2014/main" id="{D074C9DE-4115-9364-4B1F-C36D2A3B6392}"/>
              </a:ext>
            </a:extLst>
          </p:cNvPr>
          <p:cNvPicPr>
            <a:picLocks noChangeAspect="1"/>
          </p:cNvPicPr>
          <p:nvPr/>
        </p:nvPicPr>
        <p:blipFill>
          <a:blip r:embed="rId4"/>
          <a:stretch>
            <a:fillRect/>
          </a:stretch>
        </p:blipFill>
        <p:spPr>
          <a:xfrm>
            <a:off x="311700" y="1767008"/>
            <a:ext cx="1737511" cy="1609483"/>
          </a:xfrm>
          <a:prstGeom prst="rect">
            <a:avLst/>
          </a:prstGeom>
        </p:spPr>
      </p:pic>
    </p:spTree>
    <p:extLst>
      <p:ext uri="{BB962C8B-B14F-4D97-AF65-F5344CB8AC3E}">
        <p14:creationId xmlns:p14="http://schemas.microsoft.com/office/powerpoint/2010/main" val="37035732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4">
          <a:extLst>
            <a:ext uri="{FF2B5EF4-FFF2-40B4-BE49-F238E27FC236}">
              <a16:creationId xmlns:a16="http://schemas.microsoft.com/office/drawing/2014/main" id="{F559A865-BCD2-BFF4-B493-F59985F25AF1}"/>
            </a:ext>
          </a:extLst>
        </p:cNvPr>
        <p:cNvGrpSpPr/>
        <p:nvPr/>
      </p:nvGrpSpPr>
      <p:grpSpPr>
        <a:xfrm>
          <a:off x="0" y="0"/>
          <a:ext cx="0" cy="0"/>
          <a:chOff x="0" y="0"/>
          <a:chExt cx="0" cy="0"/>
        </a:xfrm>
      </p:grpSpPr>
      <p:sp>
        <p:nvSpPr>
          <p:cNvPr id="65" name="Google Shape;65;p8">
            <a:extLst>
              <a:ext uri="{FF2B5EF4-FFF2-40B4-BE49-F238E27FC236}">
                <a16:creationId xmlns:a16="http://schemas.microsoft.com/office/drawing/2014/main" id="{1AC42E4C-A7A1-88AB-3018-EFC4B117260B}"/>
              </a:ext>
            </a:extLst>
          </p:cNvPr>
          <p:cNvSpPr txBox="1">
            <a:spLocks noGrp="1"/>
          </p:cNvSpPr>
          <p:nvPr>
            <p:ph type="title"/>
          </p:nvPr>
        </p:nvSpPr>
        <p:spPr>
          <a:xfrm>
            <a:off x="311700" y="28915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it-IT" dirty="0"/>
              <a:t>Methods: Carbon </a:t>
            </a:r>
            <a:r>
              <a:rPr lang="it-IT" dirty="0" err="1"/>
              <a:t>sequestration</a:t>
            </a:r>
            <a:r>
              <a:rPr lang="it-IT" dirty="0"/>
              <a:t> </a:t>
            </a:r>
            <a:r>
              <a:rPr lang="it-IT" dirty="0" err="1"/>
              <a:t>assessment</a:t>
            </a:r>
            <a:endParaRPr dirty="0"/>
          </a:p>
        </p:txBody>
      </p:sp>
      <p:sp>
        <p:nvSpPr>
          <p:cNvPr id="2" name="Segnaposto numero diapositiva 1">
            <a:extLst>
              <a:ext uri="{FF2B5EF4-FFF2-40B4-BE49-F238E27FC236}">
                <a16:creationId xmlns:a16="http://schemas.microsoft.com/office/drawing/2014/main" id="{AF92E345-B28D-1062-E49C-4678EF13155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it-IT" smtClean="0"/>
              <a:t>8</a:t>
            </a:fld>
            <a:endParaRPr lang="it-IT"/>
          </a:p>
        </p:txBody>
      </p:sp>
      <p:pic>
        <p:nvPicPr>
          <p:cNvPr id="10" name="Immagine 9">
            <a:extLst>
              <a:ext uri="{FF2B5EF4-FFF2-40B4-BE49-F238E27FC236}">
                <a16:creationId xmlns:a16="http://schemas.microsoft.com/office/drawing/2014/main" id="{6C471FB4-2F2C-EFE1-0D86-B8BD94D92309}"/>
              </a:ext>
            </a:extLst>
          </p:cNvPr>
          <p:cNvPicPr>
            <a:picLocks noChangeAspect="1"/>
          </p:cNvPicPr>
          <p:nvPr/>
        </p:nvPicPr>
        <p:blipFill>
          <a:blip r:embed="rId3"/>
          <a:srcRect t="7013"/>
          <a:stretch>
            <a:fillRect/>
          </a:stretch>
        </p:blipFill>
        <p:spPr>
          <a:xfrm>
            <a:off x="2082090" y="1013460"/>
            <a:ext cx="6750210" cy="3711350"/>
          </a:xfrm>
          <a:prstGeom prst="rect">
            <a:avLst/>
          </a:prstGeom>
        </p:spPr>
      </p:pic>
      <p:pic>
        <p:nvPicPr>
          <p:cNvPr id="18" name="Immagine 17">
            <a:extLst>
              <a:ext uri="{FF2B5EF4-FFF2-40B4-BE49-F238E27FC236}">
                <a16:creationId xmlns:a16="http://schemas.microsoft.com/office/drawing/2014/main" id="{17E1F18C-148A-D539-CE43-0E61D53B12DE}"/>
              </a:ext>
            </a:extLst>
          </p:cNvPr>
          <p:cNvPicPr>
            <a:picLocks noChangeAspect="1"/>
          </p:cNvPicPr>
          <p:nvPr/>
        </p:nvPicPr>
        <p:blipFill>
          <a:blip r:embed="rId4"/>
          <a:stretch>
            <a:fillRect/>
          </a:stretch>
        </p:blipFill>
        <p:spPr>
          <a:xfrm>
            <a:off x="443797" y="1167599"/>
            <a:ext cx="1406823" cy="1303162"/>
          </a:xfrm>
          <a:prstGeom prst="rect">
            <a:avLst/>
          </a:prstGeom>
        </p:spPr>
      </p:pic>
      <p:cxnSp>
        <p:nvCxnSpPr>
          <p:cNvPr id="20" name="Connettore 2 19">
            <a:extLst>
              <a:ext uri="{FF2B5EF4-FFF2-40B4-BE49-F238E27FC236}">
                <a16:creationId xmlns:a16="http://schemas.microsoft.com/office/drawing/2014/main" id="{1F20A54B-5A70-3A1B-1BAF-BE60789D9C54}"/>
              </a:ext>
            </a:extLst>
          </p:cNvPr>
          <p:cNvCxnSpPr>
            <a:cxnSpLocks/>
            <a:stCxn id="18" idx="2"/>
            <a:endCxn id="24" idx="0"/>
          </p:cNvCxnSpPr>
          <p:nvPr/>
        </p:nvCxnSpPr>
        <p:spPr>
          <a:xfrm>
            <a:off x="1147209" y="2470761"/>
            <a:ext cx="0" cy="554380"/>
          </a:xfrm>
          <a:prstGeom prst="straightConnector1">
            <a:avLst/>
          </a:prstGeom>
          <a:ln w="12700">
            <a:solidFill>
              <a:srgbClr val="0070C0"/>
            </a:solidFill>
            <a:tailEnd type="triangle"/>
          </a:ln>
        </p:spPr>
        <p:style>
          <a:lnRef idx="1">
            <a:schemeClr val="accent1"/>
          </a:lnRef>
          <a:fillRef idx="0">
            <a:schemeClr val="accent1"/>
          </a:fillRef>
          <a:effectRef idx="0">
            <a:schemeClr val="accent1"/>
          </a:effectRef>
          <a:fontRef idx="minor">
            <a:schemeClr val="tx1"/>
          </a:fontRef>
        </p:style>
      </p:cxnSp>
      <p:pic>
        <p:nvPicPr>
          <p:cNvPr id="24" name="Immagine 23">
            <a:extLst>
              <a:ext uri="{FF2B5EF4-FFF2-40B4-BE49-F238E27FC236}">
                <a16:creationId xmlns:a16="http://schemas.microsoft.com/office/drawing/2014/main" id="{CD9CD269-3576-F288-DFE6-10C93BBB1A4F}"/>
              </a:ext>
            </a:extLst>
          </p:cNvPr>
          <p:cNvPicPr>
            <a:picLocks noChangeAspect="1"/>
          </p:cNvPicPr>
          <p:nvPr/>
        </p:nvPicPr>
        <p:blipFill>
          <a:blip r:embed="rId5"/>
          <a:stretch>
            <a:fillRect/>
          </a:stretch>
        </p:blipFill>
        <p:spPr>
          <a:xfrm>
            <a:off x="443797" y="3025141"/>
            <a:ext cx="1406824" cy="1303162"/>
          </a:xfrm>
          <a:prstGeom prst="rect">
            <a:avLst/>
          </a:prstGeom>
        </p:spPr>
      </p:pic>
    </p:spTree>
    <p:extLst>
      <p:ext uri="{BB962C8B-B14F-4D97-AF65-F5344CB8AC3E}">
        <p14:creationId xmlns:p14="http://schemas.microsoft.com/office/powerpoint/2010/main" val="5865518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25E5001-682A-30F0-C1FE-9851C69ADE0D}"/>
              </a:ext>
            </a:extLst>
          </p:cNvPr>
          <p:cNvSpPr>
            <a:spLocks noGrp="1"/>
          </p:cNvSpPr>
          <p:nvPr>
            <p:ph type="title"/>
          </p:nvPr>
        </p:nvSpPr>
        <p:spPr/>
        <p:txBody>
          <a:bodyPr>
            <a:normAutofit fontScale="90000"/>
          </a:bodyPr>
          <a:lstStyle/>
          <a:p>
            <a:r>
              <a:rPr lang="it-IT" dirty="0"/>
              <a:t>Methods: </a:t>
            </a:r>
            <a:r>
              <a:rPr lang="it-IT" dirty="0" err="1"/>
              <a:t>Potential</a:t>
            </a:r>
            <a:r>
              <a:rPr lang="it-IT" dirty="0"/>
              <a:t> service </a:t>
            </a:r>
            <a:r>
              <a:rPr lang="it-IT" dirty="0" err="1"/>
              <a:t>loss</a:t>
            </a:r>
            <a:r>
              <a:rPr lang="it-IT" dirty="0"/>
              <a:t> and </a:t>
            </a:r>
            <a:r>
              <a:rPr lang="it-IT" dirty="0" err="1"/>
              <a:t>replacement</a:t>
            </a:r>
            <a:r>
              <a:rPr lang="it-IT" dirty="0"/>
              <a:t> costs</a:t>
            </a:r>
          </a:p>
        </p:txBody>
      </p:sp>
      <p:sp>
        <p:nvSpPr>
          <p:cNvPr id="4" name="Segnaposto numero diapositiva 3">
            <a:extLst>
              <a:ext uri="{FF2B5EF4-FFF2-40B4-BE49-F238E27FC236}">
                <a16:creationId xmlns:a16="http://schemas.microsoft.com/office/drawing/2014/main" id="{6284B37D-41B5-6354-CDD1-487723F7531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it-IT" smtClean="0"/>
              <a:t>9</a:t>
            </a:fld>
            <a:endParaRPr lang="it-IT"/>
          </a:p>
        </p:txBody>
      </p:sp>
      <p:pic>
        <p:nvPicPr>
          <p:cNvPr id="7" name="Immagine 6">
            <a:extLst>
              <a:ext uri="{FF2B5EF4-FFF2-40B4-BE49-F238E27FC236}">
                <a16:creationId xmlns:a16="http://schemas.microsoft.com/office/drawing/2014/main" id="{4F5EAEBA-4F9C-D81F-E62F-F3339859441A}"/>
              </a:ext>
            </a:extLst>
          </p:cNvPr>
          <p:cNvPicPr>
            <a:picLocks noChangeAspect="1"/>
          </p:cNvPicPr>
          <p:nvPr/>
        </p:nvPicPr>
        <p:blipFill>
          <a:blip r:embed="rId2"/>
          <a:srcRect l="-889" t="6206" r="889" b="25048"/>
          <a:stretch>
            <a:fillRect/>
          </a:stretch>
        </p:blipFill>
        <p:spPr>
          <a:xfrm>
            <a:off x="1367790" y="1118491"/>
            <a:ext cx="7715250" cy="3535964"/>
          </a:xfrm>
          <a:prstGeom prst="rect">
            <a:avLst/>
          </a:prstGeom>
        </p:spPr>
      </p:pic>
      <p:pic>
        <p:nvPicPr>
          <p:cNvPr id="8" name="Immagine 7">
            <a:extLst>
              <a:ext uri="{FF2B5EF4-FFF2-40B4-BE49-F238E27FC236}">
                <a16:creationId xmlns:a16="http://schemas.microsoft.com/office/drawing/2014/main" id="{DA7FDF24-9679-A186-69F0-1742ECEC1C2F}"/>
              </a:ext>
            </a:extLst>
          </p:cNvPr>
          <p:cNvPicPr>
            <a:picLocks noChangeAspect="1"/>
          </p:cNvPicPr>
          <p:nvPr/>
        </p:nvPicPr>
        <p:blipFill>
          <a:blip r:embed="rId3"/>
          <a:stretch>
            <a:fillRect/>
          </a:stretch>
        </p:blipFill>
        <p:spPr>
          <a:xfrm>
            <a:off x="163210" y="1218213"/>
            <a:ext cx="1056523" cy="1353537"/>
          </a:xfrm>
          <a:prstGeom prst="rect">
            <a:avLst/>
          </a:prstGeom>
        </p:spPr>
      </p:pic>
      <p:pic>
        <p:nvPicPr>
          <p:cNvPr id="9" name="Immagine 8">
            <a:extLst>
              <a:ext uri="{FF2B5EF4-FFF2-40B4-BE49-F238E27FC236}">
                <a16:creationId xmlns:a16="http://schemas.microsoft.com/office/drawing/2014/main" id="{07DDF59D-D31B-BC91-E102-D3B4B3918399}"/>
              </a:ext>
            </a:extLst>
          </p:cNvPr>
          <p:cNvPicPr>
            <a:picLocks noChangeAspect="1"/>
          </p:cNvPicPr>
          <p:nvPr/>
        </p:nvPicPr>
        <p:blipFill>
          <a:blip r:embed="rId4"/>
          <a:stretch>
            <a:fillRect/>
          </a:stretch>
        </p:blipFill>
        <p:spPr>
          <a:xfrm>
            <a:off x="163211" y="3111762"/>
            <a:ext cx="1056523" cy="1353537"/>
          </a:xfrm>
          <a:prstGeom prst="rect">
            <a:avLst/>
          </a:prstGeom>
        </p:spPr>
      </p:pic>
      <p:cxnSp>
        <p:nvCxnSpPr>
          <p:cNvPr id="10" name="Connettore 2 9">
            <a:extLst>
              <a:ext uri="{FF2B5EF4-FFF2-40B4-BE49-F238E27FC236}">
                <a16:creationId xmlns:a16="http://schemas.microsoft.com/office/drawing/2014/main" id="{1B3A25E5-3FD7-B5E0-ABF9-C3A2151EA926}"/>
              </a:ext>
            </a:extLst>
          </p:cNvPr>
          <p:cNvCxnSpPr>
            <a:cxnSpLocks/>
          </p:cNvCxnSpPr>
          <p:nvPr/>
        </p:nvCxnSpPr>
        <p:spPr>
          <a:xfrm>
            <a:off x="691471" y="2571750"/>
            <a:ext cx="0" cy="554380"/>
          </a:xfrm>
          <a:prstGeom prst="straightConnector1">
            <a:avLst/>
          </a:prstGeom>
          <a:ln w="127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04231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4">
          <a:extLst>
            <a:ext uri="{FF2B5EF4-FFF2-40B4-BE49-F238E27FC236}">
              <a16:creationId xmlns:a16="http://schemas.microsoft.com/office/drawing/2014/main" id="{F911BA51-61A4-B3D1-D316-52A787FBE991}"/>
            </a:ext>
          </a:extLst>
        </p:cNvPr>
        <p:cNvGrpSpPr/>
        <p:nvPr/>
      </p:nvGrpSpPr>
      <p:grpSpPr>
        <a:xfrm>
          <a:off x="0" y="0"/>
          <a:ext cx="0" cy="0"/>
          <a:chOff x="0" y="0"/>
          <a:chExt cx="0" cy="0"/>
        </a:xfrm>
      </p:grpSpPr>
      <p:pic>
        <p:nvPicPr>
          <p:cNvPr id="76" name="Immagine 75">
            <a:extLst>
              <a:ext uri="{FF2B5EF4-FFF2-40B4-BE49-F238E27FC236}">
                <a16:creationId xmlns:a16="http://schemas.microsoft.com/office/drawing/2014/main" id="{4407498B-B6E8-B1FB-207C-6352A8B911F7}"/>
              </a:ext>
            </a:extLst>
          </p:cNvPr>
          <p:cNvPicPr>
            <a:picLocks noChangeAspect="1"/>
          </p:cNvPicPr>
          <p:nvPr/>
        </p:nvPicPr>
        <p:blipFill>
          <a:blip r:embed="rId3"/>
          <a:stretch>
            <a:fillRect/>
          </a:stretch>
        </p:blipFill>
        <p:spPr>
          <a:xfrm>
            <a:off x="6062651" y="3215901"/>
            <a:ext cx="2510874" cy="1343218"/>
          </a:xfrm>
          <a:prstGeom prst="rect">
            <a:avLst/>
          </a:prstGeom>
        </p:spPr>
      </p:pic>
      <p:sp>
        <p:nvSpPr>
          <p:cNvPr id="65" name="Google Shape;65;p8">
            <a:extLst>
              <a:ext uri="{FF2B5EF4-FFF2-40B4-BE49-F238E27FC236}">
                <a16:creationId xmlns:a16="http://schemas.microsoft.com/office/drawing/2014/main" id="{AD9D9F5C-EAEC-4258-B98D-24D8FBF18802}"/>
              </a:ext>
            </a:extLst>
          </p:cNvPr>
          <p:cNvSpPr txBox="1">
            <a:spLocks noGrp="1"/>
          </p:cNvSpPr>
          <p:nvPr>
            <p:ph type="title"/>
          </p:nvPr>
        </p:nvSpPr>
        <p:spPr>
          <a:xfrm>
            <a:off x="311700" y="28915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it-IT" dirty="0" err="1"/>
              <a:t>Results</a:t>
            </a:r>
            <a:r>
              <a:rPr lang="it-IT" dirty="0"/>
              <a:t>: </a:t>
            </a:r>
            <a:r>
              <a:rPr lang="ang-Latn-001" dirty="0"/>
              <a:t>Extent and potential</a:t>
            </a:r>
            <a:r>
              <a:rPr lang="it-IT" dirty="0"/>
              <a:t> </a:t>
            </a:r>
            <a:r>
              <a:rPr lang="it-IT" dirty="0" err="1"/>
              <a:t>Condition</a:t>
            </a:r>
            <a:r>
              <a:rPr lang="it-IT" dirty="0"/>
              <a:t> of </a:t>
            </a:r>
            <a:r>
              <a:rPr lang="it-IT" i="1" dirty="0"/>
              <a:t>P. oceanica </a:t>
            </a:r>
            <a:r>
              <a:rPr lang="it-IT" dirty="0" err="1"/>
              <a:t>meadows</a:t>
            </a:r>
            <a:r>
              <a:rPr lang="it-IT" dirty="0"/>
              <a:t> </a:t>
            </a:r>
            <a:r>
              <a:rPr lang="it-IT" dirty="0" err="1"/>
              <a:t>along</a:t>
            </a:r>
            <a:r>
              <a:rPr lang="it-IT" dirty="0"/>
              <a:t> the </a:t>
            </a:r>
            <a:r>
              <a:rPr lang="it-IT" dirty="0" err="1"/>
              <a:t>Italian</a:t>
            </a:r>
            <a:r>
              <a:rPr lang="it-IT" dirty="0"/>
              <a:t> </a:t>
            </a:r>
            <a:r>
              <a:rPr lang="it-IT" dirty="0" err="1"/>
              <a:t>coast</a:t>
            </a:r>
            <a:endParaRPr dirty="0"/>
          </a:p>
        </p:txBody>
      </p:sp>
      <p:sp>
        <p:nvSpPr>
          <p:cNvPr id="2" name="Segnaposto numero diapositiva 1">
            <a:extLst>
              <a:ext uri="{FF2B5EF4-FFF2-40B4-BE49-F238E27FC236}">
                <a16:creationId xmlns:a16="http://schemas.microsoft.com/office/drawing/2014/main" id="{630D990E-6291-75FA-B3A8-6458D3AC94B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it-IT" smtClean="0"/>
              <a:t>10</a:t>
            </a:fld>
            <a:endParaRPr lang="it-IT"/>
          </a:p>
        </p:txBody>
      </p:sp>
      <p:sp>
        <p:nvSpPr>
          <p:cNvPr id="3" name="Rettangolo con angoli arrotondati 2">
            <a:extLst>
              <a:ext uri="{FF2B5EF4-FFF2-40B4-BE49-F238E27FC236}">
                <a16:creationId xmlns:a16="http://schemas.microsoft.com/office/drawing/2014/main" id="{2FF36269-A926-E0C3-F587-90C985880263}"/>
              </a:ext>
            </a:extLst>
          </p:cNvPr>
          <p:cNvSpPr/>
          <p:nvPr/>
        </p:nvSpPr>
        <p:spPr>
          <a:xfrm>
            <a:off x="5615018" y="1643296"/>
            <a:ext cx="3406140" cy="822960"/>
          </a:xfrm>
          <a:prstGeom prst="roundRect">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ng-Latn-001" b="1" dirty="0">
                <a:solidFill>
                  <a:srgbClr val="002060"/>
                </a:solidFill>
                <a:latin typeface="Inter SemiBold" panose="020B0604020202020204" charset="0"/>
                <a:ea typeface="Inter SemiBold" panose="020B0604020202020204" charset="0"/>
              </a:rPr>
              <a:t>Ecosystem extent</a:t>
            </a:r>
            <a:r>
              <a:rPr lang="it-IT" b="1" dirty="0">
                <a:solidFill>
                  <a:srgbClr val="002060"/>
                </a:solidFill>
                <a:latin typeface="Inter SemiBold" panose="020B0604020202020204" charset="0"/>
                <a:ea typeface="Inter SemiBold" panose="020B0604020202020204" charset="0"/>
              </a:rPr>
              <a:t>:</a:t>
            </a:r>
          </a:p>
          <a:p>
            <a:pPr algn="ctr"/>
            <a:r>
              <a:rPr lang="it-IT" b="1" dirty="0">
                <a:solidFill>
                  <a:srgbClr val="002060"/>
                </a:solidFill>
                <a:latin typeface="Inter SemiBold" panose="020B0604020202020204" charset="0"/>
                <a:ea typeface="Inter SemiBold" panose="020B0604020202020204" charset="0"/>
              </a:rPr>
              <a:t> </a:t>
            </a:r>
            <a:r>
              <a:rPr lang="it-IT" dirty="0">
                <a:solidFill>
                  <a:srgbClr val="002060"/>
                </a:solidFill>
                <a:latin typeface="Inter SemiBold" panose="020B0604020202020204" charset="0"/>
                <a:ea typeface="Inter SemiBold" panose="020B0604020202020204" charset="0"/>
              </a:rPr>
              <a:t>346,052 ha</a:t>
            </a:r>
            <a:endParaRPr lang="it-IT" baseline="30000" dirty="0">
              <a:solidFill>
                <a:srgbClr val="002060"/>
              </a:solidFill>
              <a:latin typeface="Inter SemiBold" panose="020B0604020202020204" charset="0"/>
              <a:ea typeface="Inter SemiBold" panose="020B0604020202020204" charset="0"/>
            </a:endParaRPr>
          </a:p>
        </p:txBody>
      </p:sp>
      <p:sp>
        <p:nvSpPr>
          <p:cNvPr id="5" name="Rettangolo con angoli arrotondati 4">
            <a:extLst>
              <a:ext uri="{FF2B5EF4-FFF2-40B4-BE49-F238E27FC236}">
                <a16:creationId xmlns:a16="http://schemas.microsoft.com/office/drawing/2014/main" id="{E1412785-063F-DF02-DA53-0CF42C81097F}"/>
              </a:ext>
            </a:extLst>
          </p:cNvPr>
          <p:cNvSpPr/>
          <p:nvPr/>
        </p:nvSpPr>
        <p:spPr>
          <a:xfrm>
            <a:off x="5615018" y="2765552"/>
            <a:ext cx="3406140" cy="1822213"/>
          </a:xfrm>
          <a:prstGeom prst="roundRect">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b="1" baseline="30000" dirty="0">
              <a:solidFill>
                <a:srgbClr val="002060"/>
              </a:solidFill>
              <a:latin typeface="Inter SemiBold" panose="020B0604020202020204" charset="0"/>
              <a:ea typeface="Inter SemiBold" panose="020B0604020202020204" charset="0"/>
            </a:endParaRPr>
          </a:p>
        </p:txBody>
      </p:sp>
      <p:sp>
        <p:nvSpPr>
          <p:cNvPr id="8" name="CasellaDiTesto 7">
            <a:extLst>
              <a:ext uri="{FF2B5EF4-FFF2-40B4-BE49-F238E27FC236}">
                <a16:creationId xmlns:a16="http://schemas.microsoft.com/office/drawing/2014/main" id="{E7CFD2E9-42E9-F54D-B191-C496A49D49C3}"/>
              </a:ext>
            </a:extLst>
          </p:cNvPr>
          <p:cNvSpPr txBox="1"/>
          <p:nvPr/>
        </p:nvSpPr>
        <p:spPr>
          <a:xfrm>
            <a:off x="5615018" y="2881716"/>
            <a:ext cx="3406140" cy="307777"/>
          </a:xfrm>
          <a:prstGeom prst="rect">
            <a:avLst/>
          </a:prstGeom>
          <a:noFill/>
        </p:spPr>
        <p:txBody>
          <a:bodyPr wrap="square">
            <a:spAutoFit/>
          </a:bodyPr>
          <a:lstStyle/>
          <a:p>
            <a:pPr algn="ctr"/>
            <a:r>
              <a:rPr lang="ang-Latn-001" b="1" dirty="0">
                <a:solidFill>
                  <a:srgbClr val="002060"/>
                </a:solidFill>
                <a:latin typeface="Inter SemiBold" panose="020B0604020202020204" charset="0"/>
                <a:ea typeface="Inter SemiBold" panose="020B0604020202020204" charset="0"/>
              </a:rPr>
              <a:t>Ecosystem </a:t>
            </a:r>
            <a:r>
              <a:rPr lang="it-IT" b="1" dirty="0" err="1">
                <a:solidFill>
                  <a:srgbClr val="002060"/>
                </a:solidFill>
                <a:latin typeface="Inter SemiBold" panose="020B0604020202020204" charset="0"/>
                <a:ea typeface="Inter SemiBold" panose="020B0604020202020204" charset="0"/>
              </a:rPr>
              <a:t>condition</a:t>
            </a:r>
            <a:r>
              <a:rPr lang="it-IT" b="1" dirty="0">
                <a:solidFill>
                  <a:srgbClr val="002060"/>
                </a:solidFill>
                <a:latin typeface="Inter SemiBold" panose="020B0604020202020204" charset="0"/>
                <a:ea typeface="Inter SemiBold" panose="020B0604020202020204" charset="0"/>
              </a:rPr>
              <a:t>:</a:t>
            </a:r>
          </a:p>
        </p:txBody>
      </p:sp>
      <p:pic>
        <p:nvPicPr>
          <p:cNvPr id="14" name="Immagine 13">
            <a:extLst>
              <a:ext uri="{FF2B5EF4-FFF2-40B4-BE49-F238E27FC236}">
                <a16:creationId xmlns:a16="http://schemas.microsoft.com/office/drawing/2014/main" id="{8FFEAD02-752A-DBE1-1AC1-0BC620A1C07C}"/>
              </a:ext>
            </a:extLst>
          </p:cNvPr>
          <p:cNvPicPr>
            <a:picLocks noChangeAspect="1"/>
          </p:cNvPicPr>
          <p:nvPr/>
        </p:nvPicPr>
        <p:blipFill>
          <a:blip r:embed="rId4"/>
          <a:stretch>
            <a:fillRect/>
          </a:stretch>
        </p:blipFill>
        <p:spPr>
          <a:xfrm>
            <a:off x="122842" y="1426894"/>
            <a:ext cx="4985026" cy="3525197"/>
          </a:xfrm>
          <a:prstGeom prst="rect">
            <a:avLst/>
          </a:prstGeom>
        </p:spPr>
      </p:pic>
      <p:grpSp>
        <p:nvGrpSpPr>
          <p:cNvPr id="77" name="Gruppo 76">
            <a:extLst>
              <a:ext uri="{FF2B5EF4-FFF2-40B4-BE49-F238E27FC236}">
                <a16:creationId xmlns:a16="http://schemas.microsoft.com/office/drawing/2014/main" id="{4F57086D-B184-6C99-3935-461EFA52AD45}"/>
              </a:ext>
            </a:extLst>
          </p:cNvPr>
          <p:cNvGrpSpPr/>
          <p:nvPr/>
        </p:nvGrpSpPr>
        <p:grpSpPr>
          <a:xfrm>
            <a:off x="7937101" y="3603408"/>
            <a:ext cx="535357" cy="850351"/>
            <a:chOff x="6241565" y="2667667"/>
            <a:chExt cx="1013460" cy="1669608"/>
          </a:xfrm>
        </p:grpSpPr>
        <p:sp>
          <p:nvSpPr>
            <p:cNvPr id="20" name="Rettangolo 19">
              <a:extLst>
                <a:ext uri="{FF2B5EF4-FFF2-40B4-BE49-F238E27FC236}">
                  <a16:creationId xmlns:a16="http://schemas.microsoft.com/office/drawing/2014/main" id="{50D2DE63-A558-A3BF-2063-B4BA6DA8DD66}"/>
                </a:ext>
              </a:extLst>
            </p:cNvPr>
            <p:cNvSpPr/>
            <p:nvPr/>
          </p:nvSpPr>
          <p:spPr>
            <a:xfrm>
              <a:off x="6241565" y="2667667"/>
              <a:ext cx="1013460" cy="195771"/>
            </a:xfrm>
            <a:prstGeom prst="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1" name="Rettangolo 20">
              <a:extLst>
                <a:ext uri="{FF2B5EF4-FFF2-40B4-BE49-F238E27FC236}">
                  <a16:creationId xmlns:a16="http://schemas.microsoft.com/office/drawing/2014/main" id="{DA10705D-FBA5-9D92-30CB-5C25EDA796DE}"/>
                </a:ext>
              </a:extLst>
            </p:cNvPr>
            <p:cNvSpPr/>
            <p:nvPr/>
          </p:nvSpPr>
          <p:spPr>
            <a:xfrm>
              <a:off x="6241565" y="3018344"/>
              <a:ext cx="1013460" cy="195771"/>
            </a:xfrm>
            <a:prstGeom prst="rect">
              <a:avLst/>
            </a:prstGeom>
            <a:solidFill>
              <a:schemeClr val="bg2">
                <a:lumMod val="75000"/>
                <a:lumOff val="25000"/>
              </a:schemeClr>
            </a:solidFill>
            <a:ln>
              <a:solidFill>
                <a:schemeClr val="bg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2" name="Rettangolo 21">
              <a:extLst>
                <a:ext uri="{FF2B5EF4-FFF2-40B4-BE49-F238E27FC236}">
                  <a16:creationId xmlns:a16="http://schemas.microsoft.com/office/drawing/2014/main" id="{F240F36F-D106-6F77-BBC8-F73282B89919}"/>
                </a:ext>
              </a:extLst>
            </p:cNvPr>
            <p:cNvSpPr/>
            <p:nvPr/>
          </p:nvSpPr>
          <p:spPr>
            <a:xfrm>
              <a:off x="6241565" y="3397636"/>
              <a:ext cx="1013460" cy="195771"/>
            </a:xfrm>
            <a:prstGeom prst="rect">
              <a:avLst/>
            </a:prstGeom>
            <a:solidFill>
              <a:schemeClr val="accent6">
                <a:lumMod val="75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3" name="Rettangolo 22">
              <a:extLst>
                <a:ext uri="{FF2B5EF4-FFF2-40B4-BE49-F238E27FC236}">
                  <a16:creationId xmlns:a16="http://schemas.microsoft.com/office/drawing/2014/main" id="{7B799D61-BA02-3170-C202-627D84F2B33E}"/>
                </a:ext>
              </a:extLst>
            </p:cNvPr>
            <p:cNvSpPr/>
            <p:nvPr/>
          </p:nvSpPr>
          <p:spPr>
            <a:xfrm>
              <a:off x="6241565" y="3762212"/>
              <a:ext cx="1013460" cy="195771"/>
            </a:xfrm>
            <a:prstGeom prst="rect">
              <a:avLst/>
            </a:prstGeom>
            <a:solidFill>
              <a:schemeClr val="accent4">
                <a:lumMod val="75000"/>
              </a:schemeClr>
            </a:solid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4" name="Rettangolo 23">
              <a:extLst>
                <a:ext uri="{FF2B5EF4-FFF2-40B4-BE49-F238E27FC236}">
                  <a16:creationId xmlns:a16="http://schemas.microsoft.com/office/drawing/2014/main" id="{858B4CFE-FFA4-00FE-4E05-E7A5A8EA3840}"/>
                </a:ext>
              </a:extLst>
            </p:cNvPr>
            <p:cNvSpPr/>
            <p:nvPr/>
          </p:nvSpPr>
          <p:spPr>
            <a:xfrm>
              <a:off x="6241565" y="4141504"/>
              <a:ext cx="1013460" cy="195771"/>
            </a:xfrm>
            <a:prstGeom prst="rect">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pic>
        <p:nvPicPr>
          <p:cNvPr id="6" name="Immagine 5">
            <a:extLst>
              <a:ext uri="{FF2B5EF4-FFF2-40B4-BE49-F238E27FC236}">
                <a16:creationId xmlns:a16="http://schemas.microsoft.com/office/drawing/2014/main" id="{4BCA0995-7F08-D298-D3DC-93502077DA7A}"/>
              </a:ext>
            </a:extLst>
          </p:cNvPr>
          <p:cNvPicPr>
            <a:picLocks noChangeAspect="1"/>
          </p:cNvPicPr>
          <p:nvPr/>
        </p:nvPicPr>
        <p:blipFill>
          <a:blip r:embed="rId5"/>
          <a:stretch>
            <a:fillRect/>
          </a:stretch>
        </p:blipFill>
        <p:spPr>
          <a:xfrm>
            <a:off x="57150" y="1307782"/>
            <a:ext cx="5396593" cy="3816238"/>
          </a:xfrm>
          <a:prstGeom prst="rect">
            <a:avLst/>
          </a:prstGeom>
        </p:spPr>
      </p:pic>
    </p:spTree>
    <p:extLst>
      <p:ext uri="{BB962C8B-B14F-4D97-AF65-F5344CB8AC3E}">
        <p14:creationId xmlns:p14="http://schemas.microsoft.com/office/powerpoint/2010/main" val="4107286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77"/>
                                        </p:tgtEl>
                                        <p:attrNameLst>
                                          <p:attrName>style.visibility</p:attrName>
                                        </p:attrNameLst>
                                      </p:cBhvr>
                                      <p:to>
                                        <p:strVal val="visible"/>
                                      </p:to>
                                    </p:set>
                                    <p:animEffect transition="in" filter="fade">
                                      <p:cBhvr>
                                        <p:cTn id="17" dur="1000"/>
                                        <p:tgtEl>
                                          <p:spTgt spid="77"/>
                                        </p:tgtEl>
                                      </p:cBhvr>
                                    </p:animEffect>
                                    <p:anim calcmode="lin" valueType="num">
                                      <p:cBhvr>
                                        <p:cTn id="18" dur="1000" fill="hold"/>
                                        <p:tgtEl>
                                          <p:spTgt spid="77"/>
                                        </p:tgtEl>
                                        <p:attrNameLst>
                                          <p:attrName>ppt_x</p:attrName>
                                        </p:attrNameLst>
                                      </p:cBhvr>
                                      <p:tavLst>
                                        <p:tav tm="0">
                                          <p:val>
                                            <p:strVal val="#ppt_x"/>
                                          </p:val>
                                        </p:tav>
                                        <p:tav tm="100000">
                                          <p:val>
                                            <p:strVal val="#ppt_x"/>
                                          </p:val>
                                        </p:tav>
                                      </p:tavLst>
                                    </p:anim>
                                    <p:anim calcmode="lin" valueType="num">
                                      <p:cBhvr>
                                        <p:cTn id="19" dur="1000" fill="hold"/>
                                        <p:tgtEl>
                                          <p:spTgt spid="7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76"/>
                                        </p:tgtEl>
                                        <p:attrNameLst>
                                          <p:attrName>style.visibility</p:attrName>
                                        </p:attrNameLst>
                                      </p:cBhvr>
                                      <p:to>
                                        <p:strVal val="visible"/>
                                      </p:to>
                                    </p:set>
                                    <p:animEffect transition="in" filter="fade">
                                      <p:cBhvr>
                                        <p:cTn id="22" dur="1000"/>
                                        <p:tgtEl>
                                          <p:spTgt spid="76"/>
                                        </p:tgtEl>
                                      </p:cBhvr>
                                    </p:animEffect>
                                    <p:anim calcmode="lin" valueType="num">
                                      <p:cBhvr>
                                        <p:cTn id="23" dur="1000" fill="hold"/>
                                        <p:tgtEl>
                                          <p:spTgt spid="76"/>
                                        </p:tgtEl>
                                        <p:attrNameLst>
                                          <p:attrName>ppt_x</p:attrName>
                                        </p:attrNameLst>
                                      </p:cBhvr>
                                      <p:tavLst>
                                        <p:tav tm="0">
                                          <p:val>
                                            <p:strVal val="#ppt_x"/>
                                          </p:val>
                                        </p:tav>
                                        <p:tav tm="100000">
                                          <p:val>
                                            <p:strVal val="#ppt_x"/>
                                          </p:val>
                                        </p:tav>
                                      </p:tavLst>
                                    </p:anim>
                                    <p:anim calcmode="lin" valueType="num">
                                      <p:cBhvr>
                                        <p:cTn id="24" dur="1000" fill="hold"/>
                                        <p:tgtEl>
                                          <p:spTgt spid="76"/>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4">
          <a:extLst>
            <a:ext uri="{FF2B5EF4-FFF2-40B4-BE49-F238E27FC236}">
              <a16:creationId xmlns:a16="http://schemas.microsoft.com/office/drawing/2014/main" id="{E90D3C9F-A654-BDAD-6159-C1CDF49B4578}"/>
            </a:ext>
          </a:extLst>
        </p:cNvPr>
        <p:cNvGrpSpPr/>
        <p:nvPr/>
      </p:nvGrpSpPr>
      <p:grpSpPr>
        <a:xfrm>
          <a:off x="0" y="0"/>
          <a:ext cx="0" cy="0"/>
          <a:chOff x="0" y="0"/>
          <a:chExt cx="0" cy="0"/>
        </a:xfrm>
      </p:grpSpPr>
      <p:sp>
        <p:nvSpPr>
          <p:cNvPr id="65" name="Google Shape;65;p8">
            <a:extLst>
              <a:ext uri="{FF2B5EF4-FFF2-40B4-BE49-F238E27FC236}">
                <a16:creationId xmlns:a16="http://schemas.microsoft.com/office/drawing/2014/main" id="{1E493976-3875-4E50-EA28-95932C5E975C}"/>
              </a:ext>
            </a:extLst>
          </p:cNvPr>
          <p:cNvSpPr txBox="1">
            <a:spLocks noGrp="1"/>
          </p:cNvSpPr>
          <p:nvPr>
            <p:ph type="title"/>
          </p:nvPr>
        </p:nvSpPr>
        <p:spPr>
          <a:xfrm>
            <a:off x="311700" y="28915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it-IT" dirty="0" err="1"/>
              <a:t>Results</a:t>
            </a:r>
            <a:r>
              <a:rPr lang="it-IT" dirty="0"/>
              <a:t>: Carbon </a:t>
            </a:r>
            <a:r>
              <a:rPr lang="it-IT" dirty="0" err="1"/>
              <a:t>sequestration</a:t>
            </a:r>
            <a:r>
              <a:rPr lang="it-IT" dirty="0"/>
              <a:t> </a:t>
            </a:r>
            <a:r>
              <a:rPr lang="it-IT" dirty="0" err="1"/>
              <a:t>at</a:t>
            </a:r>
            <a:r>
              <a:rPr lang="it-IT" dirty="0"/>
              <a:t> national </a:t>
            </a:r>
            <a:r>
              <a:rPr lang="it-IT" dirty="0" err="1"/>
              <a:t>level</a:t>
            </a:r>
            <a:endParaRPr dirty="0"/>
          </a:p>
        </p:txBody>
      </p:sp>
      <p:sp>
        <p:nvSpPr>
          <p:cNvPr id="2" name="Segnaposto numero diapositiva 1">
            <a:extLst>
              <a:ext uri="{FF2B5EF4-FFF2-40B4-BE49-F238E27FC236}">
                <a16:creationId xmlns:a16="http://schemas.microsoft.com/office/drawing/2014/main" id="{44CF2DE3-B3F6-13F5-DDD2-70A203296AD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it-IT" smtClean="0"/>
              <a:t>11</a:t>
            </a:fld>
            <a:endParaRPr lang="it-IT"/>
          </a:p>
        </p:txBody>
      </p:sp>
      <p:sp>
        <p:nvSpPr>
          <p:cNvPr id="5" name="Rettangolo con angoli arrotondati 4">
            <a:extLst>
              <a:ext uri="{FF2B5EF4-FFF2-40B4-BE49-F238E27FC236}">
                <a16:creationId xmlns:a16="http://schemas.microsoft.com/office/drawing/2014/main" id="{A4B2733A-2A69-A2DE-2450-004C5E8FC44E}"/>
              </a:ext>
            </a:extLst>
          </p:cNvPr>
          <p:cNvSpPr/>
          <p:nvPr/>
        </p:nvSpPr>
        <p:spPr>
          <a:xfrm>
            <a:off x="5615018" y="1646203"/>
            <a:ext cx="3406140" cy="822960"/>
          </a:xfrm>
          <a:prstGeom prst="roundRect">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b="1" dirty="0" err="1">
                <a:solidFill>
                  <a:srgbClr val="002060"/>
                </a:solidFill>
                <a:latin typeface="Inter SemiBold" panose="020B0604020202020204" charset="0"/>
                <a:ea typeface="Inter SemiBold" panose="020B0604020202020204" charset="0"/>
              </a:rPr>
              <a:t>Biophisical</a:t>
            </a:r>
            <a:r>
              <a:rPr lang="it-IT" b="1" dirty="0">
                <a:solidFill>
                  <a:srgbClr val="002060"/>
                </a:solidFill>
                <a:latin typeface="Inter SemiBold" panose="020B0604020202020204" charset="0"/>
                <a:ea typeface="Inter SemiBold" panose="020B0604020202020204" charset="0"/>
              </a:rPr>
              <a:t> </a:t>
            </a:r>
            <a:r>
              <a:rPr lang="it-IT" b="1" dirty="0" err="1">
                <a:solidFill>
                  <a:srgbClr val="002060"/>
                </a:solidFill>
                <a:latin typeface="Inter SemiBold" panose="020B0604020202020204" charset="0"/>
                <a:ea typeface="Inter SemiBold" panose="020B0604020202020204" charset="0"/>
              </a:rPr>
              <a:t>value</a:t>
            </a:r>
            <a:endParaRPr lang="it-IT" b="1" dirty="0">
              <a:solidFill>
                <a:srgbClr val="002060"/>
              </a:solidFill>
              <a:latin typeface="Inter SemiBold" panose="020B0604020202020204" charset="0"/>
              <a:ea typeface="Inter SemiBold" panose="020B0604020202020204" charset="0"/>
            </a:endParaRPr>
          </a:p>
          <a:p>
            <a:pPr algn="ctr"/>
            <a:r>
              <a:rPr lang="it-IT" dirty="0" err="1">
                <a:solidFill>
                  <a:srgbClr val="002060"/>
                </a:solidFill>
                <a:latin typeface="Inter SemiBold" panose="020B0604020202020204" charset="0"/>
                <a:ea typeface="Inter SemiBold" panose="020B0604020202020204" charset="0"/>
              </a:rPr>
              <a:t>mean</a:t>
            </a:r>
            <a:r>
              <a:rPr lang="it-IT" dirty="0">
                <a:solidFill>
                  <a:srgbClr val="002060"/>
                </a:solidFill>
                <a:latin typeface="Inter SemiBold" panose="020B0604020202020204" charset="0"/>
                <a:ea typeface="Inter SemiBold" panose="020B0604020202020204" charset="0"/>
              </a:rPr>
              <a:t> </a:t>
            </a:r>
            <a:r>
              <a:rPr lang="it-IT" dirty="0" err="1">
                <a:solidFill>
                  <a:srgbClr val="002060"/>
                </a:solidFill>
                <a:latin typeface="Inter SemiBold" panose="020B0604020202020204" charset="0"/>
                <a:ea typeface="Inter SemiBold" panose="020B0604020202020204" charset="0"/>
              </a:rPr>
              <a:t>value</a:t>
            </a:r>
            <a:r>
              <a:rPr lang="it-IT" dirty="0">
                <a:solidFill>
                  <a:srgbClr val="002060"/>
                </a:solidFill>
                <a:latin typeface="Inter SemiBold" panose="020B0604020202020204" charset="0"/>
                <a:ea typeface="Inter SemiBold" panose="020B0604020202020204" charset="0"/>
              </a:rPr>
              <a:t> of 50 gCm</a:t>
            </a:r>
            <a:r>
              <a:rPr lang="it-IT" baseline="30000" dirty="0">
                <a:solidFill>
                  <a:srgbClr val="002060"/>
                </a:solidFill>
                <a:latin typeface="Inter SemiBold" panose="020B0604020202020204" charset="0"/>
                <a:ea typeface="Inter SemiBold" panose="020B0604020202020204" charset="0"/>
              </a:rPr>
              <a:t>-2</a:t>
            </a:r>
          </a:p>
          <a:p>
            <a:pPr algn="ctr"/>
            <a:r>
              <a:rPr lang="it-IT" b="1" dirty="0">
                <a:solidFill>
                  <a:srgbClr val="002060"/>
                </a:solidFill>
                <a:latin typeface="Inter SemiBold" panose="020B0604020202020204" charset="0"/>
                <a:ea typeface="Inter SemiBold" panose="020B0604020202020204" charset="0"/>
              </a:rPr>
              <a:t> </a:t>
            </a:r>
            <a:r>
              <a:rPr lang="it-IT" dirty="0">
                <a:solidFill>
                  <a:srgbClr val="002060"/>
                </a:solidFill>
                <a:latin typeface="Inter SemiBold" panose="020B0604020202020204" charset="0"/>
                <a:ea typeface="Inter SemiBold" panose="020B0604020202020204" charset="0"/>
              </a:rPr>
              <a:t>628,254 t CO</a:t>
            </a:r>
            <a:r>
              <a:rPr lang="it-IT" baseline="-25000" dirty="0">
                <a:solidFill>
                  <a:srgbClr val="002060"/>
                </a:solidFill>
                <a:latin typeface="Inter SemiBold" panose="020B0604020202020204" charset="0"/>
                <a:ea typeface="Inter SemiBold" panose="020B0604020202020204" charset="0"/>
              </a:rPr>
              <a:t>2</a:t>
            </a:r>
            <a:r>
              <a:rPr lang="it-IT" dirty="0">
                <a:solidFill>
                  <a:srgbClr val="002060"/>
                </a:solidFill>
                <a:latin typeface="Inter SemiBold" panose="020B0604020202020204" charset="0"/>
                <a:ea typeface="Inter SemiBold" panose="020B0604020202020204" charset="0"/>
              </a:rPr>
              <a:t> yr</a:t>
            </a:r>
            <a:r>
              <a:rPr lang="it-IT" baseline="30000" dirty="0">
                <a:solidFill>
                  <a:srgbClr val="002060"/>
                </a:solidFill>
                <a:latin typeface="Inter SemiBold" panose="020B0604020202020204" charset="0"/>
                <a:ea typeface="Inter SemiBold" panose="020B0604020202020204" charset="0"/>
              </a:rPr>
              <a:t>-1</a:t>
            </a:r>
          </a:p>
        </p:txBody>
      </p:sp>
      <p:sp>
        <p:nvSpPr>
          <p:cNvPr id="6" name="Rettangolo con angoli arrotondati 5">
            <a:extLst>
              <a:ext uri="{FF2B5EF4-FFF2-40B4-BE49-F238E27FC236}">
                <a16:creationId xmlns:a16="http://schemas.microsoft.com/office/drawing/2014/main" id="{608EB721-288B-F572-726B-EDA97E6D5B4E}"/>
              </a:ext>
            </a:extLst>
          </p:cNvPr>
          <p:cNvSpPr/>
          <p:nvPr/>
        </p:nvSpPr>
        <p:spPr>
          <a:xfrm>
            <a:off x="5615018" y="2765553"/>
            <a:ext cx="3406140" cy="1387630"/>
          </a:xfrm>
          <a:prstGeom prst="roundRect">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b="1" dirty="0" err="1">
                <a:solidFill>
                  <a:srgbClr val="002060"/>
                </a:solidFill>
                <a:latin typeface="Inter SemiBold" panose="020B0604020202020204" charset="0"/>
                <a:ea typeface="Inter SemiBold" panose="020B0604020202020204" charset="0"/>
              </a:rPr>
              <a:t>Economic</a:t>
            </a:r>
            <a:r>
              <a:rPr lang="it-IT" b="1" dirty="0">
                <a:solidFill>
                  <a:srgbClr val="002060"/>
                </a:solidFill>
                <a:latin typeface="Inter SemiBold" panose="020B0604020202020204" charset="0"/>
                <a:ea typeface="Inter SemiBold" panose="020B0604020202020204" charset="0"/>
              </a:rPr>
              <a:t> </a:t>
            </a:r>
            <a:r>
              <a:rPr lang="it-IT" b="1" dirty="0" err="1">
                <a:solidFill>
                  <a:srgbClr val="002060"/>
                </a:solidFill>
                <a:latin typeface="Inter SemiBold" panose="020B0604020202020204" charset="0"/>
                <a:ea typeface="Inter SemiBold" panose="020B0604020202020204" charset="0"/>
              </a:rPr>
              <a:t>value</a:t>
            </a:r>
            <a:endParaRPr lang="it-IT" b="1" dirty="0">
              <a:solidFill>
                <a:srgbClr val="002060"/>
              </a:solidFill>
              <a:latin typeface="Inter SemiBold" panose="020B0604020202020204" charset="0"/>
              <a:ea typeface="Inter SemiBold" panose="020B0604020202020204" charset="0"/>
            </a:endParaRPr>
          </a:p>
          <a:p>
            <a:pPr algn="ctr"/>
            <a:endParaRPr lang="it-IT" b="1" baseline="30000" dirty="0">
              <a:solidFill>
                <a:srgbClr val="002060"/>
              </a:solidFill>
              <a:latin typeface="Inter SemiBold" panose="020B0604020202020204" charset="0"/>
              <a:ea typeface="Inter SemiBold" panose="020B0604020202020204" charset="0"/>
            </a:endParaRPr>
          </a:p>
          <a:p>
            <a:pPr algn="just"/>
            <a:r>
              <a:rPr lang="it-IT" b="1" dirty="0">
                <a:solidFill>
                  <a:srgbClr val="002060"/>
                </a:solidFill>
                <a:latin typeface="Inter SemiBold" panose="020B0604020202020204" charset="0"/>
                <a:ea typeface="Inter SemiBold" panose="020B0604020202020204" charset="0"/>
              </a:rPr>
              <a:t>Carbon credit: </a:t>
            </a:r>
            <a:r>
              <a:rPr lang="it-IT" dirty="0">
                <a:solidFill>
                  <a:srgbClr val="002060"/>
                </a:solidFill>
                <a:latin typeface="Inter SemiBold" panose="020B0604020202020204" charset="0"/>
                <a:ea typeface="Inter SemiBold" panose="020B0604020202020204" charset="0"/>
              </a:rPr>
              <a:t>42 M€ yr</a:t>
            </a:r>
            <a:r>
              <a:rPr lang="it-IT" baseline="30000" dirty="0">
                <a:solidFill>
                  <a:srgbClr val="002060"/>
                </a:solidFill>
                <a:latin typeface="Inter SemiBold" panose="020B0604020202020204" charset="0"/>
                <a:ea typeface="Inter SemiBold" panose="020B0604020202020204" charset="0"/>
              </a:rPr>
              <a:t>-1</a:t>
            </a:r>
          </a:p>
          <a:p>
            <a:pPr algn="just"/>
            <a:endParaRPr lang="it-IT" b="1" dirty="0">
              <a:solidFill>
                <a:srgbClr val="002060"/>
              </a:solidFill>
              <a:latin typeface="Inter SemiBold" panose="020B0604020202020204" charset="0"/>
              <a:ea typeface="Inter SemiBold" panose="020B0604020202020204" charset="0"/>
            </a:endParaRPr>
          </a:p>
          <a:p>
            <a:pPr algn="just"/>
            <a:r>
              <a:rPr lang="it-IT" b="1" dirty="0">
                <a:solidFill>
                  <a:srgbClr val="002060"/>
                </a:solidFill>
                <a:latin typeface="Inter SemiBold" panose="020B0604020202020204" charset="0"/>
                <a:ea typeface="Inter SemiBold" panose="020B0604020202020204" charset="0"/>
              </a:rPr>
              <a:t>Social Cost of Carbon: </a:t>
            </a:r>
            <a:r>
              <a:rPr lang="it-IT" dirty="0">
                <a:solidFill>
                  <a:srgbClr val="002060"/>
                </a:solidFill>
                <a:latin typeface="Inter SemiBold" panose="020B0604020202020204" charset="0"/>
                <a:ea typeface="Inter SemiBold" panose="020B0604020202020204" charset="0"/>
              </a:rPr>
              <a:t>93 M€ yr</a:t>
            </a:r>
            <a:r>
              <a:rPr lang="it-IT" baseline="30000" dirty="0">
                <a:solidFill>
                  <a:srgbClr val="002060"/>
                </a:solidFill>
                <a:latin typeface="Inter SemiBold" panose="020B0604020202020204" charset="0"/>
                <a:ea typeface="Inter SemiBold" panose="020B0604020202020204" charset="0"/>
              </a:rPr>
              <a:t>-1</a:t>
            </a:r>
          </a:p>
        </p:txBody>
      </p:sp>
      <p:pic>
        <p:nvPicPr>
          <p:cNvPr id="9" name="Immagine 8">
            <a:extLst>
              <a:ext uri="{FF2B5EF4-FFF2-40B4-BE49-F238E27FC236}">
                <a16:creationId xmlns:a16="http://schemas.microsoft.com/office/drawing/2014/main" id="{69089830-5CF2-9967-173C-F5B283777E83}"/>
              </a:ext>
            </a:extLst>
          </p:cNvPr>
          <p:cNvPicPr>
            <a:picLocks noChangeAspect="1"/>
          </p:cNvPicPr>
          <p:nvPr/>
        </p:nvPicPr>
        <p:blipFill>
          <a:blip r:embed="rId3"/>
          <a:stretch>
            <a:fillRect/>
          </a:stretch>
        </p:blipFill>
        <p:spPr>
          <a:xfrm>
            <a:off x="122842" y="1023046"/>
            <a:ext cx="5173058" cy="3831304"/>
          </a:xfrm>
          <a:prstGeom prst="rect">
            <a:avLst/>
          </a:prstGeom>
        </p:spPr>
      </p:pic>
    </p:spTree>
    <p:extLst>
      <p:ext uri="{BB962C8B-B14F-4D97-AF65-F5344CB8AC3E}">
        <p14:creationId xmlns:p14="http://schemas.microsoft.com/office/powerpoint/2010/main" val="18448316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4">
          <a:extLst>
            <a:ext uri="{FF2B5EF4-FFF2-40B4-BE49-F238E27FC236}">
              <a16:creationId xmlns:a16="http://schemas.microsoft.com/office/drawing/2014/main" id="{070883E6-043C-5EE4-84DC-37DAB8C158A9}"/>
            </a:ext>
          </a:extLst>
        </p:cNvPr>
        <p:cNvGrpSpPr/>
        <p:nvPr/>
      </p:nvGrpSpPr>
      <p:grpSpPr>
        <a:xfrm>
          <a:off x="0" y="0"/>
          <a:ext cx="0" cy="0"/>
          <a:chOff x="0" y="0"/>
          <a:chExt cx="0" cy="0"/>
        </a:xfrm>
      </p:grpSpPr>
      <p:sp>
        <p:nvSpPr>
          <p:cNvPr id="65" name="Google Shape;65;p8">
            <a:extLst>
              <a:ext uri="{FF2B5EF4-FFF2-40B4-BE49-F238E27FC236}">
                <a16:creationId xmlns:a16="http://schemas.microsoft.com/office/drawing/2014/main" id="{CD58586E-25B8-3926-4E6E-7CEACFD34855}"/>
              </a:ext>
            </a:extLst>
          </p:cNvPr>
          <p:cNvSpPr txBox="1">
            <a:spLocks noGrp="1"/>
          </p:cNvSpPr>
          <p:nvPr>
            <p:ph type="title"/>
          </p:nvPr>
        </p:nvSpPr>
        <p:spPr>
          <a:xfrm>
            <a:off x="311700" y="289150"/>
            <a:ext cx="8520600" cy="572700"/>
          </a:xfrm>
          <a:prstGeom prst="rect">
            <a:avLst/>
          </a:prstGeom>
        </p:spPr>
        <p:txBody>
          <a:bodyPr spcFirstLastPara="1" wrap="square" lIns="91425" tIns="91425" rIns="91425" bIns="91425" anchor="t" anchorCtr="0">
            <a:normAutofit fontScale="90000"/>
          </a:bodyPr>
          <a:lstStyle/>
          <a:p>
            <a:pPr marL="0" lvl="0" indent="0" algn="just" rtl="0">
              <a:spcBef>
                <a:spcPts val="0"/>
              </a:spcBef>
              <a:spcAft>
                <a:spcPts val="0"/>
              </a:spcAft>
              <a:buNone/>
            </a:pPr>
            <a:r>
              <a:rPr lang="it-IT" dirty="0" err="1"/>
              <a:t>Results</a:t>
            </a:r>
            <a:r>
              <a:rPr lang="it-IT" dirty="0"/>
              <a:t>: </a:t>
            </a:r>
            <a:r>
              <a:rPr lang="ang-Latn-001" dirty="0"/>
              <a:t>Potential ecosystem loss</a:t>
            </a:r>
            <a:r>
              <a:rPr lang="it-IT" dirty="0"/>
              <a:t> and </a:t>
            </a:r>
            <a:r>
              <a:rPr lang="it-IT" dirty="0" err="1"/>
              <a:t>reforestation</a:t>
            </a:r>
            <a:r>
              <a:rPr lang="it-IT" dirty="0"/>
              <a:t> costs</a:t>
            </a:r>
            <a:endParaRPr dirty="0"/>
          </a:p>
        </p:txBody>
      </p:sp>
      <p:sp>
        <p:nvSpPr>
          <p:cNvPr id="2" name="Segnaposto numero diapositiva 1">
            <a:extLst>
              <a:ext uri="{FF2B5EF4-FFF2-40B4-BE49-F238E27FC236}">
                <a16:creationId xmlns:a16="http://schemas.microsoft.com/office/drawing/2014/main" id="{184657D2-2401-94A0-EAD6-FEC7F16CAF5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it-IT" smtClean="0"/>
              <a:t>12</a:t>
            </a:fld>
            <a:endParaRPr lang="it-IT"/>
          </a:p>
        </p:txBody>
      </p:sp>
      <p:sp>
        <p:nvSpPr>
          <p:cNvPr id="3" name="Rettangolo con angoli arrotondati 2">
            <a:extLst>
              <a:ext uri="{FF2B5EF4-FFF2-40B4-BE49-F238E27FC236}">
                <a16:creationId xmlns:a16="http://schemas.microsoft.com/office/drawing/2014/main" id="{DCDC78F7-75E9-A715-B69A-FA7E263E242A}"/>
              </a:ext>
            </a:extLst>
          </p:cNvPr>
          <p:cNvSpPr/>
          <p:nvPr/>
        </p:nvSpPr>
        <p:spPr>
          <a:xfrm>
            <a:off x="5256878" y="1524506"/>
            <a:ext cx="3406140" cy="822960"/>
          </a:xfrm>
          <a:prstGeom prst="roundRect">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b="1" dirty="0">
                <a:solidFill>
                  <a:srgbClr val="002060"/>
                </a:solidFill>
                <a:latin typeface="Inter SemiBold" panose="020B0604020202020204" charset="0"/>
                <a:ea typeface="Inter SemiBold" panose="020B0604020202020204" charset="0"/>
              </a:rPr>
              <a:t>Areas </a:t>
            </a:r>
            <a:r>
              <a:rPr lang="it-IT" b="1" dirty="0" err="1">
                <a:solidFill>
                  <a:srgbClr val="002060"/>
                </a:solidFill>
                <a:latin typeface="Inter SemiBold" panose="020B0604020202020204" charset="0"/>
                <a:ea typeface="Inter SemiBold" panose="020B0604020202020204" charset="0"/>
              </a:rPr>
              <a:t>at</a:t>
            </a:r>
            <a:r>
              <a:rPr lang="it-IT" b="1" dirty="0">
                <a:solidFill>
                  <a:srgbClr val="002060"/>
                </a:solidFill>
                <a:latin typeface="Inter SemiBold" panose="020B0604020202020204" charset="0"/>
                <a:ea typeface="Inter SemiBold" panose="020B0604020202020204" charset="0"/>
              </a:rPr>
              <a:t> risk:</a:t>
            </a:r>
          </a:p>
          <a:p>
            <a:pPr algn="ctr"/>
            <a:r>
              <a:rPr lang="it-IT" dirty="0">
                <a:solidFill>
                  <a:srgbClr val="002060"/>
                </a:solidFill>
                <a:latin typeface="Inter SemiBold" panose="020B0604020202020204" charset="0"/>
                <a:ea typeface="Inter SemiBold" panose="020B0604020202020204" charset="0"/>
              </a:rPr>
              <a:t>32,500 ha</a:t>
            </a:r>
          </a:p>
        </p:txBody>
      </p:sp>
      <p:sp>
        <p:nvSpPr>
          <p:cNvPr id="6" name="Rettangolo con angoli arrotondati 5">
            <a:extLst>
              <a:ext uri="{FF2B5EF4-FFF2-40B4-BE49-F238E27FC236}">
                <a16:creationId xmlns:a16="http://schemas.microsoft.com/office/drawing/2014/main" id="{94D9F10B-A187-CB11-3EF4-A258E962CD90}"/>
              </a:ext>
            </a:extLst>
          </p:cNvPr>
          <p:cNvSpPr/>
          <p:nvPr/>
        </p:nvSpPr>
        <p:spPr>
          <a:xfrm>
            <a:off x="5256878" y="2621533"/>
            <a:ext cx="3406140" cy="822960"/>
          </a:xfrm>
          <a:prstGeom prst="roundRect">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b="1" dirty="0" err="1">
                <a:solidFill>
                  <a:srgbClr val="002060"/>
                </a:solidFill>
                <a:latin typeface="Inter SemiBold" panose="020B0604020202020204" charset="0"/>
                <a:ea typeface="Inter SemiBold" panose="020B0604020202020204" charset="0"/>
              </a:rPr>
              <a:t>Potential</a:t>
            </a:r>
            <a:r>
              <a:rPr lang="it-IT" b="1" dirty="0">
                <a:solidFill>
                  <a:srgbClr val="002060"/>
                </a:solidFill>
                <a:latin typeface="Inter SemiBold" panose="020B0604020202020204" charset="0"/>
                <a:ea typeface="Inter SemiBold" panose="020B0604020202020204" charset="0"/>
              </a:rPr>
              <a:t> carbon </a:t>
            </a:r>
            <a:r>
              <a:rPr lang="it-IT" b="1" dirty="0" err="1">
                <a:solidFill>
                  <a:srgbClr val="002060"/>
                </a:solidFill>
                <a:latin typeface="Inter SemiBold" panose="020B0604020202020204" charset="0"/>
                <a:ea typeface="Inter SemiBold" panose="020B0604020202020204" charset="0"/>
              </a:rPr>
              <a:t>sequestration</a:t>
            </a:r>
            <a:r>
              <a:rPr lang="it-IT" b="1" dirty="0">
                <a:solidFill>
                  <a:srgbClr val="002060"/>
                </a:solidFill>
                <a:latin typeface="Inter SemiBold" panose="020B0604020202020204" charset="0"/>
                <a:ea typeface="Inter SemiBold" panose="020B0604020202020204" charset="0"/>
              </a:rPr>
              <a:t> </a:t>
            </a:r>
            <a:r>
              <a:rPr lang="it-IT" b="1" dirty="0" err="1">
                <a:solidFill>
                  <a:srgbClr val="002060"/>
                </a:solidFill>
                <a:latin typeface="Inter SemiBold" panose="020B0604020202020204" charset="0"/>
                <a:ea typeface="Inter SemiBold" panose="020B0604020202020204" charset="0"/>
              </a:rPr>
              <a:t>loss</a:t>
            </a:r>
            <a:r>
              <a:rPr lang="it-IT" b="1" dirty="0">
                <a:solidFill>
                  <a:srgbClr val="002060"/>
                </a:solidFill>
                <a:latin typeface="Inter SemiBold" panose="020B0604020202020204" charset="0"/>
                <a:ea typeface="Inter SemiBold" panose="020B0604020202020204" charset="0"/>
              </a:rPr>
              <a:t>:</a:t>
            </a:r>
          </a:p>
          <a:p>
            <a:pPr algn="ctr"/>
            <a:r>
              <a:rPr lang="it-IT" dirty="0">
                <a:solidFill>
                  <a:srgbClr val="002060"/>
                </a:solidFill>
                <a:latin typeface="Inter SemiBold" panose="020B0604020202020204" charset="0"/>
                <a:ea typeface="Inter SemiBold" panose="020B0604020202020204" charset="0"/>
              </a:rPr>
              <a:t>39,023 t CO</a:t>
            </a:r>
            <a:r>
              <a:rPr lang="it-IT" baseline="-25000" dirty="0">
                <a:solidFill>
                  <a:srgbClr val="002060"/>
                </a:solidFill>
                <a:latin typeface="Inter SemiBold" panose="020B0604020202020204" charset="0"/>
                <a:ea typeface="Inter SemiBold" panose="020B0604020202020204" charset="0"/>
              </a:rPr>
              <a:t>2</a:t>
            </a:r>
            <a:r>
              <a:rPr lang="it-IT" dirty="0">
                <a:solidFill>
                  <a:srgbClr val="002060"/>
                </a:solidFill>
                <a:latin typeface="Inter SemiBold" panose="020B0604020202020204" charset="0"/>
                <a:ea typeface="Inter SemiBold" panose="020B0604020202020204" charset="0"/>
              </a:rPr>
              <a:t> yr</a:t>
            </a:r>
            <a:r>
              <a:rPr lang="it-IT" baseline="30000" dirty="0">
                <a:solidFill>
                  <a:srgbClr val="002060"/>
                </a:solidFill>
                <a:latin typeface="Inter SemiBold" panose="020B0604020202020204" charset="0"/>
                <a:ea typeface="Inter SemiBold" panose="020B0604020202020204" charset="0"/>
              </a:rPr>
              <a:t>-1</a:t>
            </a:r>
            <a:endParaRPr lang="it-IT" b="1" dirty="0">
              <a:solidFill>
                <a:srgbClr val="002060"/>
              </a:solidFill>
              <a:latin typeface="Inter SemiBold" panose="020B0604020202020204" charset="0"/>
              <a:ea typeface="Inter SemiBold" panose="020B0604020202020204" charset="0"/>
            </a:endParaRPr>
          </a:p>
        </p:txBody>
      </p:sp>
      <p:sp>
        <p:nvSpPr>
          <p:cNvPr id="7" name="Rettangolo con angoli arrotondati 6">
            <a:extLst>
              <a:ext uri="{FF2B5EF4-FFF2-40B4-BE49-F238E27FC236}">
                <a16:creationId xmlns:a16="http://schemas.microsoft.com/office/drawing/2014/main" id="{403CE72F-E4DB-0491-F88E-D5E6D1383923}"/>
              </a:ext>
            </a:extLst>
          </p:cNvPr>
          <p:cNvSpPr/>
          <p:nvPr/>
        </p:nvSpPr>
        <p:spPr>
          <a:xfrm>
            <a:off x="5256878" y="3718560"/>
            <a:ext cx="3406140" cy="822960"/>
          </a:xfrm>
          <a:prstGeom prst="roundRect">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b="1" dirty="0" err="1">
                <a:solidFill>
                  <a:srgbClr val="002060"/>
                </a:solidFill>
                <a:latin typeface="Inter SemiBold" panose="020B0604020202020204" charset="0"/>
                <a:ea typeface="Inter SemiBold" panose="020B0604020202020204" charset="0"/>
              </a:rPr>
              <a:t>Reforestation</a:t>
            </a:r>
            <a:r>
              <a:rPr lang="it-IT" b="1" dirty="0">
                <a:solidFill>
                  <a:srgbClr val="002060"/>
                </a:solidFill>
                <a:latin typeface="Inter SemiBold" panose="020B0604020202020204" charset="0"/>
                <a:ea typeface="Inter SemiBold" panose="020B0604020202020204" charset="0"/>
              </a:rPr>
              <a:t> costs:</a:t>
            </a:r>
          </a:p>
          <a:p>
            <a:pPr algn="ctr"/>
            <a:r>
              <a:rPr lang="it-IT" dirty="0">
                <a:solidFill>
                  <a:srgbClr val="002060"/>
                </a:solidFill>
                <a:latin typeface="Inter SemiBold" panose="020B0604020202020204" charset="0"/>
                <a:ea typeface="Inter SemiBold" panose="020B0604020202020204" charset="0"/>
              </a:rPr>
              <a:t>650 </a:t>
            </a:r>
            <a:r>
              <a:rPr lang="it-IT" dirty="0" err="1">
                <a:solidFill>
                  <a:srgbClr val="002060"/>
                </a:solidFill>
                <a:latin typeface="Inter SemiBold" panose="020B0604020202020204" charset="0"/>
                <a:ea typeface="Inter SemiBold" panose="020B0604020202020204" charset="0"/>
              </a:rPr>
              <a:t>billion</a:t>
            </a:r>
            <a:r>
              <a:rPr lang="it-IT" dirty="0">
                <a:solidFill>
                  <a:srgbClr val="002060"/>
                </a:solidFill>
                <a:latin typeface="Inter SemiBold" panose="020B0604020202020204" charset="0"/>
                <a:ea typeface="Inter SemiBold" panose="020B0604020202020204" charset="0"/>
              </a:rPr>
              <a:t> </a:t>
            </a:r>
            <a:r>
              <a:rPr lang="it-IT" dirty="0" err="1">
                <a:solidFill>
                  <a:srgbClr val="002060"/>
                </a:solidFill>
                <a:latin typeface="Inter SemiBold" panose="020B0604020202020204" charset="0"/>
                <a:ea typeface="Inter SemiBold" panose="020B0604020202020204" charset="0"/>
              </a:rPr>
              <a:t>euros</a:t>
            </a:r>
            <a:endParaRPr lang="it-IT" dirty="0">
              <a:solidFill>
                <a:srgbClr val="002060"/>
              </a:solidFill>
              <a:latin typeface="Inter SemiBold" panose="020B0604020202020204" charset="0"/>
              <a:ea typeface="Inter SemiBold" panose="020B0604020202020204" charset="0"/>
            </a:endParaRPr>
          </a:p>
        </p:txBody>
      </p:sp>
      <p:sp>
        <p:nvSpPr>
          <p:cNvPr id="4" name="Rettangolo con angoli arrotondati 3">
            <a:extLst>
              <a:ext uri="{FF2B5EF4-FFF2-40B4-BE49-F238E27FC236}">
                <a16:creationId xmlns:a16="http://schemas.microsoft.com/office/drawing/2014/main" id="{029555F7-8224-9C4E-47EB-13958B57A587}"/>
              </a:ext>
            </a:extLst>
          </p:cNvPr>
          <p:cNvSpPr/>
          <p:nvPr/>
        </p:nvSpPr>
        <p:spPr>
          <a:xfrm>
            <a:off x="7846234" y="4384221"/>
            <a:ext cx="986066" cy="278996"/>
          </a:xfrm>
          <a:prstGeom prst="roundRect">
            <a:avLst/>
          </a:prstGeom>
          <a:solidFill>
            <a:srgbClr val="FFFFFF"/>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1200" b="1" dirty="0">
                <a:solidFill>
                  <a:srgbClr val="FF0000"/>
                </a:solidFill>
              </a:rPr>
              <a:t>2</a:t>
            </a:r>
            <a:r>
              <a:rPr lang="ang-Latn-001" sz="1200" b="1" dirty="0">
                <a:solidFill>
                  <a:srgbClr val="FF0000"/>
                </a:solidFill>
              </a:rPr>
              <a:t>,</a:t>
            </a:r>
            <a:r>
              <a:rPr lang="it-IT" sz="1200" b="1" dirty="0">
                <a:solidFill>
                  <a:srgbClr val="FF0000"/>
                </a:solidFill>
              </a:rPr>
              <a:t>000 €m</a:t>
            </a:r>
            <a:r>
              <a:rPr lang="it-IT" sz="1200" b="1" baseline="30000" dirty="0">
                <a:solidFill>
                  <a:srgbClr val="FF0000"/>
                </a:solidFill>
              </a:rPr>
              <a:t>-2</a:t>
            </a:r>
          </a:p>
        </p:txBody>
      </p:sp>
      <p:pic>
        <p:nvPicPr>
          <p:cNvPr id="8" name="Immagine 7">
            <a:extLst>
              <a:ext uri="{FF2B5EF4-FFF2-40B4-BE49-F238E27FC236}">
                <a16:creationId xmlns:a16="http://schemas.microsoft.com/office/drawing/2014/main" id="{0A8BF0C5-8F38-F553-52D5-1428C1BE2E34}"/>
              </a:ext>
            </a:extLst>
          </p:cNvPr>
          <p:cNvPicPr>
            <a:picLocks noChangeAspect="1"/>
          </p:cNvPicPr>
          <p:nvPr/>
        </p:nvPicPr>
        <p:blipFill>
          <a:blip r:embed="rId3"/>
          <a:stretch>
            <a:fillRect/>
          </a:stretch>
        </p:blipFill>
        <p:spPr>
          <a:xfrm>
            <a:off x="0" y="1524506"/>
            <a:ext cx="5146307" cy="3452662"/>
          </a:xfrm>
          <a:prstGeom prst="rect">
            <a:avLst/>
          </a:prstGeom>
        </p:spPr>
      </p:pic>
    </p:spTree>
    <p:extLst>
      <p:ext uri="{BB962C8B-B14F-4D97-AF65-F5344CB8AC3E}">
        <p14:creationId xmlns:p14="http://schemas.microsoft.com/office/powerpoint/2010/main" val="40242259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4">
          <a:extLst>
            <a:ext uri="{FF2B5EF4-FFF2-40B4-BE49-F238E27FC236}">
              <a16:creationId xmlns:a16="http://schemas.microsoft.com/office/drawing/2014/main" id="{A6323E73-B397-E3F5-1D12-E9BD0CB81848}"/>
            </a:ext>
          </a:extLst>
        </p:cNvPr>
        <p:cNvGrpSpPr/>
        <p:nvPr/>
      </p:nvGrpSpPr>
      <p:grpSpPr>
        <a:xfrm>
          <a:off x="0" y="0"/>
          <a:ext cx="0" cy="0"/>
          <a:chOff x="0" y="0"/>
          <a:chExt cx="0" cy="0"/>
        </a:xfrm>
      </p:grpSpPr>
      <p:sp>
        <p:nvSpPr>
          <p:cNvPr id="65" name="Google Shape;65;p8">
            <a:extLst>
              <a:ext uri="{FF2B5EF4-FFF2-40B4-BE49-F238E27FC236}">
                <a16:creationId xmlns:a16="http://schemas.microsoft.com/office/drawing/2014/main" id="{9F49D878-CADC-2193-12B5-202A72643984}"/>
              </a:ext>
            </a:extLst>
          </p:cNvPr>
          <p:cNvSpPr txBox="1">
            <a:spLocks noGrp="1"/>
          </p:cNvSpPr>
          <p:nvPr>
            <p:ph type="title"/>
          </p:nvPr>
        </p:nvSpPr>
        <p:spPr>
          <a:xfrm>
            <a:off x="311700" y="289150"/>
            <a:ext cx="8520600" cy="572700"/>
          </a:xfrm>
          <a:prstGeom prst="rect">
            <a:avLst/>
          </a:prstGeom>
        </p:spPr>
        <p:txBody>
          <a:bodyPr spcFirstLastPara="1" wrap="square" lIns="91425" tIns="91425" rIns="91425" bIns="91425" anchor="t" anchorCtr="0">
            <a:normAutofit fontScale="90000"/>
          </a:bodyPr>
          <a:lstStyle/>
          <a:p>
            <a:pPr marL="0" lvl="0" indent="0" algn="just" rtl="0">
              <a:spcBef>
                <a:spcPts val="0"/>
              </a:spcBef>
              <a:spcAft>
                <a:spcPts val="0"/>
              </a:spcAft>
              <a:buNone/>
            </a:pPr>
            <a:r>
              <a:rPr lang="it-IT" dirty="0" err="1"/>
              <a:t>Discussion</a:t>
            </a:r>
            <a:endParaRPr dirty="0"/>
          </a:p>
        </p:txBody>
      </p:sp>
      <p:sp>
        <p:nvSpPr>
          <p:cNvPr id="66" name="Google Shape;66;p8">
            <a:extLst>
              <a:ext uri="{FF2B5EF4-FFF2-40B4-BE49-F238E27FC236}">
                <a16:creationId xmlns:a16="http://schemas.microsoft.com/office/drawing/2014/main" id="{7BABA910-815A-E491-D462-22D70F72AC17}"/>
              </a:ext>
            </a:extLst>
          </p:cNvPr>
          <p:cNvSpPr txBox="1">
            <a:spLocks noGrp="1"/>
          </p:cNvSpPr>
          <p:nvPr>
            <p:ph type="body" idx="1"/>
          </p:nvPr>
        </p:nvSpPr>
        <p:spPr>
          <a:xfrm>
            <a:off x="37350" y="863550"/>
            <a:ext cx="8983808" cy="3416400"/>
          </a:xfrm>
          <a:prstGeom prst="rect">
            <a:avLst/>
          </a:prstGeom>
        </p:spPr>
        <p:txBody>
          <a:bodyPr spcFirstLastPara="1" wrap="square" lIns="91425" tIns="91425" rIns="91425" bIns="91425" anchor="t" anchorCtr="0">
            <a:noAutofit/>
          </a:bodyPr>
          <a:lstStyle/>
          <a:p>
            <a:pPr marL="285750" lvl="0" indent="-285750" algn="just">
              <a:spcAft>
                <a:spcPts val="1200"/>
              </a:spcAft>
              <a:buFont typeface="Arial" panose="020B0604020202020204" pitchFamily="34" charset="0"/>
              <a:buChar char="•"/>
            </a:pPr>
            <a:r>
              <a:rPr lang="en-US" sz="1400" dirty="0"/>
              <a:t>This study provides one of the first spatially explicit ecosystem accounting applications integrating ecosystem extent, condition, carbon sequestration, economic valuation, and risk of loss for Italian </a:t>
            </a:r>
            <a:r>
              <a:rPr lang="en-US" sz="1400" i="1" dirty="0"/>
              <a:t>Posidonia oceanica</a:t>
            </a:r>
            <a:r>
              <a:rPr lang="en-US" sz="1400" dirty="0"/>
              <a:t> meadows.</a:t>
            </a:r>
          </a:p>
          <a:p>
            <a:pPr marL="285750" lvl="0" indent="-285750" algn="just">
              <a:spcAft>
                <a:spcPts val="1200"/>
              </a:spcAft>
              <a:buFont typeface="Arial" panose="020B0604020202020204" pitchFamily="34" charset="0"/>
              <a:buChar char="•"/>
            </a:pPr>
            <a:r>
              <a:rPr lang="en-US" sz="1400" dirty="0"/>
              <a:t>The machine learning model helped fill major data gaps and harmonize heterogeneous data sources at the national scale</a:t>
            </a:r>
          </a:p>
          <a:p>
            <a:pPr marL="285750" lvl="0" indent="-285750" algn="just">
              <a:spcAft>
                <a:spcPts val="1200"/>
              </a:spcAft>
              <a:buFont typeface="Arial" panose="020B0604020202020204" pitchFamily="34" charset="0"/>
              <a:buChar char="•"/>
            </a:pPr>
            <a:r>
              <a:rPr lang="en-US" sz="1400" dirty="0"/>
              <a:t>Strong spatial heterogeneity in ecosystem condition and carbon sequestration capacity emerged along the Italian coastlines.</a:t>
            </a:r>
          </a:p>
          <a:p>
            <a:pPr marL="285750" lvl="0" indent="-285750" algn="just">
              <a:spcAft>
                <a:spcPts val="1200"/>
              </a:spcAft>
              <a:buFont typeface="Arial" panose="020B0604020202020204" pitchFamily="34" charset="0"/>
              <a:buChar char="•"/>
            </a:pPr>
            <a:r>
              <a:rPr lang="en-US" sz="1400" i="1" dirty="0"/>
              <a:t>Posidonia oceanica</a:t>
            </a:r>
            <a:r>
              <a:rPr lang="en-US" sz="1400" dirty="0"/>
              <a:t> meadows showed a high economic value associated with carbon sequestration services.</a:t>
            </a:r>
          </a:p>
          <a:p>
            <a:pPr marL="285750" lvl="0" indent="-285750" algn="just">
              <a:spcAft>
                <a:spcPts val="1200"/>
              </a:spcAft>
              <a:buFont typeface="Arial" panose="020B0604020202020204" pitchFamily="34" charset="0"/>
              <a:buChar char="•"/>
            </a:pPr>
            <a:r>
              <a:rPr lang="en-US" sz="1400" dirty="0"/>
              <a:t>Priority areas and restoration costs identified in this study may support marine spatial planning and policy-making processes.</a:t>
            </a:r>
          </a:p>
          <a:p>
            <a:pPr marL="285750" lvl="0" indent="-285750" algn="just">
              <a:spcAft>
                <a:spcPts val="1200"/>
              </a:spcAft>
              <a:buFont typeface="Arial" panose="020B0604020202020204" pitchFamily="34" charset="0"/>
              <a:buChar char="•"/>
            </a:pPr>
            <a:r>
              <a:rPr lang="en-US" sz="1400" dirty="0"/>
              <a:t>The lack of harmonized national-scale marine ecological data remains a major limitation for ecosystem accounting applications.</a:t>
            </a:r>
          </a:p>
        </p:txBody>
      </p:sp>
      <p:sp>
        <p:nvSpPr>
          <p:cNvPr id="2" name="Segnaposto numero diapositiva 1">
            <a:extLst>
              <a:ext uri="{FF2B5EF4-FFF2-40B4-BE49-F238E27FC236}">
                <a16:creationId xmlns:a16="http://schemas.microsoft.com/office/drawing/2014/main" id="{176DD066-401B-745C-0265-114CB129928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it-IT" smtClean="0"/>
              <a:t>13</a:t>
            </a:fld>
            <a:endParaRPr lang="it-IT"/>
          </a:p>
        </p:txBody>
      </p:sp>
    </p:spTree>
    <p:extLst>
      <p:ext uri="{BB962C8B-B14F-4D97-AF65-F5344CB8AC3E}">
        <p14:creationId xmlns:p14="http://schemas.microsoft.com/office/powerpoint/2010/main" val="1711562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4">
          <a:extLst>
            <a:ext uri="{FF2B5EF4-FFF2-40B4-BE49-F238E27FC236}">
              <a16:creationId xmlns:a16="http://schemas.microsoft.com/office/drawing/2014/main" id="{ACD26065-A51A-6324-302E-25A207119DF5}"/>
            </a:ext>
          </a:extLst>
        </p:cNvPr>
        <p:cNvGrpSpPr/>
        <p:nvPr/>
      </p:nvGrpSpPr>
      <p:grpSpPr>
        <a:xfrm>
          <a:off x="0" y="0"/>
          <a:ext cx="0" cy="0"/>
          <a:chOff x="0" y="0"/>
          <a:chExt cx="0" cy="0"/>
        </a:xfrm>
      </p:grpSpPr>
      <p:sp>
        <p:nvSpPr>
          <p:cNvPr id="65" name="Google Shape;65;p8">
            <a:extLst>
              <a:ext uri="{FF2B5EF4-FFF2-40B4-BE49-F238E27FC236}">
                <a16:creationId xmlns:a16="http://schemas.microsoft.com/office/drawing/2014/main" id="{77453E8E-3E66-3C73-D6E3-1126202AC6D3}"/>
              </a:ext>
            </a:extLst>
          </p:cNvPr>
          <p:cNvSpPr txBox="1">
            <a:spLocks noGrp="1"/>
          </p:cNvSpPr>
          <p:nvPr>
            <p:ph type="title"/>
          </p:nvPr>
        </p:nvSpPr>
        <p:spPr>
          <a:xfrm>
            <a:off x="311700" y="289150"/>
            <a:ext cx="8520600" cy="572700"/>
          </a:xfrm>
          <a:prstGeom prst="rect">
            <a:avLst/>
          </a:prstGeom>
        </p:spPr>
        <p:txBody>
          <a:bodyPr spcFirstLastPara="1" wrap="square" lIns="91425" tIns="91425" rIns="91425" bIns="91425" anchor="t" anchorCtr="0">
            <a:normAutofit fontScale="90000"/>
          </a:bodyPr>
          <a:lstStyle/>
          <a:p>
            <a:pPr marL="0" lvl="0" indent="0" algn="just" rtl="0">
              <a:spcBef>
                <a:spcPts val="0"/>
              </a:spcBef>
              <a:spcAft>
                <a:spcPts val="0"/>
              </a:spcAft>
              <a:buNone/>
            </a:pPr>
            <a:r>
              <a:rPr lang="it-IT" dirty="0"/>
              <a:t>Take Home Message</a:t>
            </a:r>
            <a:endParaRPr dirty="0"/>
          </a:p>
        </p:txBody>
      </p:sp>
      <p:sp>
        <p:nvSpPr>
          <p:cNvPr id="66" name="Google Shape;66;p8">
            <a:extLst>
              <a:ext uri="{FF2B5EF4-FFF2-40B4-BE49-F238E27FC236}">
                <a16:creationId xmlns:a16="http://schemas.microsoft.com/office/drawing/2014/main" id="{170469C4-5DF3-F7CA-9EC5-197B8E84D432}"/>
              </a:ext>
            </a:extLst>
          </p:cNvPr>
          <p:cNvSpPr txBox="1">
            <a:spLocks noGrp="1"/>
          </p:cNvSpPr>
          <p:nvPr>
            <p:ph type="body" idx="1"/>
          </p:nvPr>
        </p:nvSpPr>
        <p:spPr>
          <a:xfrm>
            <a:off x="37350" y="1054333"/>
            <a:ext cx="9106650" cy="3416400"/>
          </a:xfrm>
          <a:prstGeom prst="rect">
            <a:avLst/>
          </a:prstGeom>
        </p:spPr>
        <p:txBody>
          <a:bodyPr spcFirstLastPara="1" wrap="square" lIns="91425" tIns="91425" rIns="91425" bIns="91425" anchor="t" anchorCtr="0">
            <a:normAutofit/>
          </a:bodyPr>
          <a:lstStyle/>
          <a:p>
            <a:pPr marL="285750" indent="-285750" algn="just">
              <a:spcAft>
                <a:spcPts val="1200"/>
              </a:spcAft>
              <a:buFont typeface="Arial" panose="020B0604020202020204" pitchFamily="34" charset="0"/>
              <a:buChar char="•"/>
            </a:pPr>
            <a:r>
              <a:rPr lang="en-US" sz="1400" i="1" dirty="0"/>
              <a:t>Posidonia oceanica</a:t>
            </a:r>
            <a:r>
              <a:rPr lang="en-US" sz="1400" dirty="0"/>
              <a:t> meadows confirm their strategic role as a blue carbon ecosystem in the Mediterranean Sea.</a:t>
            </a:r>
          </a:p>
          <a:p>
            <a:pPr marL="285750" indent="-285750" algn="just">
              <a:spcAft>
                <a:spcPts val="1200"/>
              </a:spcAft>
              <a:buFont typeface="Arial" panose="020B0604020202020204" pitchFamily="34" charset="0"/>
              <a:buChar char="•"/>
            </a:pPr>
            <a:r>
              <a:rPr lang="en-US" sz="1400" dirty="0"/>
              <a:t>Spatial ecosystem accounting provides an operational framework to quantify ecosystem extent, condition, carbon sequestration, and associated economic values.</a:t>
            </a:r>
          </a:p>
          <a:p>
            <a:pPr marL="285750" indent="-285750" algn="just">
              <a:spcAft>
                <a:spcPts val="1200"/>
              </a:spcAft>
              <a:buFont typeface="Arial" panose="020B0604020202020204" pitchFamily="34" charset="0"/>
              <a:buChar char="•"/>
            </a:pPr>
            <a:r>
              <a:rPr lang="en-US" sz="1400" dirty="0"/>
              <a:t>Integrating </a:t>
            </a:r>
            <a:r>
              <a:rPr lang="en-US" sz="1400" i="1" dirty="0"/>
              <a:t>Posidonia oceanica</a:t>
            </a:r>
            <a:r>
              <a:rPr lang="en-US" sz="1400" dirty="0"/>
              <a:t> into national ecosystem accounting systems could strengthen evidence-based marine conservation and restoration policies.</a:t>
            </a:r>
          </a:p>
          <a:p>
            <a:pPr marL="285750" indent="-285750" algn="just">
              <a:spcAft>
                <a:spcPts val="1200"/>
              </a:spcAft>
              <a:buFont typeface="Arial" panose="020B0604020202020204" pitchFamily="34" charset="0"/>
              <a:buChar char="•"/>
            </a:pPr>
            <a:r>
              <a:rPr lang="en-US" sz="1400" dirty="0"/>
              <a:t>The SEEA-EA framework offers a powerful bridge between ecological processes, economic valuation, and environmental governance.</a:t>
            </a:r>
          </a:p>
          <a:p>
            <a:pPr marL="285750" indent="-285750" algn="just">
              <a:spcAft>
                <a:spcPts val="1200"/>
              </a:spcAft>
              <a:buFont typeface="Arial" panose="020B0604020202020204" pitchFamily="34" charset="0"/>
              <a:buChar char="•"/>
            </a:pPr>
            <a:r>
              <a:rPr lang="en-US" sz="1400" dirty="0"/>
              <a:t>Spatially explicit ecosystem accounting can support marine spatial planning and climate-oriented conservation strategies.</a:t>
            </a:r>
            <a:endParaRPr sz="1300" dirty="0"/>
          </a:p>
        </p:txBody>
      </p:sp>
      <p:sp>
        <p:nvSpPr>
          <p:cNvPr id="2" name="Segnaposto numero diapositiva 1">
            <a:extLst>
              <a:ext uri="{FF2B5EF4-FFF2-40B4-BE49-F238E27FC236}">
                <a16:creationId xmlns:a16="http://schemas.microsoft.com/office/drawing/2014/main" id="{5485461C-C07C-4DDD-F06E-29B0C63413D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it-IT" smtClean="0"/>
              <a:t>14</a:t>
            </a:fld>
            <a:endParaRPr lang="it-IT"/>
          </a:p>
        </p:txBody>
      </p:sp>
    </p:spTree>
    <p:extLst>
      <p:ext uri="{BB962C8B-B14F-4D97-AF65-F5344CB8AC3E}">
        <p14:creationId xmlns:p14="http://schemas.microsoft.com/office/powerpoint/2010/main" val="3722565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4">
          <a:extLst>
            <a:ext uri="{FF2B5EF4-FFF2-40B4-BE49-F238E27FC236}">
              <a16:creationId xmlns:a16="http://schemas.microsoft.com/office/drawing/2014/main" id="{57368213-61DF-E596-EB24-A47954C90ADA}"/>
            </a:ext>
          </a:extLst>
        </p:cNvPr>
        <p:cNvGrpSpPr/>
        <p:nvPr/>
      </p:nvGrpSpPr>
      <p:grpSpPr>
        <a:xfrm>
          <a:off x="0" y="0"/>
          <a:ext cx="0" cy="0"/>
          <a:chOff x="0" y="0"/>
          <a:chExt cx="0" cy="0"/>
        </a:xfrm>
      </p:grpSpPr>
      <p:sp>
        <p:nvSpPr>
          <p:cNvPr id="65" name="Google Shape;65;p8">
            <a:extLst>
              <a:ext uri="{FF2B5EF4-FFF2-40B4-BE49-F238E27FC236}">
                <a16:creationId xmlns:a16="http://schemas.microsoft.com/office/drawing/2014/main" id="{DED30C56-DADF-A59A-A22A-41608FFCC6DB}"/>
              </a:ext>
            </a:extLst>
          </p:cNvPr>
          <p:cNvSpPr txBox="1">
            <a:spLocks noGrp="1"/>
          </p:cNvSpPr>
          <p:nvPr>
            <p:ph type="title"/>
          </p:nvPr>
        </p:nvSpPr>
        <p:spPr>
          <a:xfrm>
            <a:off x="311700" y="289150"/>
            <a:ext cx="8520600" cy="572700"/>
          </a:xfrm>
          <a:prstGeom prst="rect">
            <a:avLst/>
          </a:prstGeom>
        </p:spPr>
        <p:txBody>
          <a:bodyPr spcFirstLastPara="1" wrap="square" lIns="91425" tIns="91425" rIns="91425" bIns="91425" anchor="t" anchorCtr="0">
            <a:normAutofit fontScale="90000"/>
          </a:bodyPr>
          <a:lstStyle/>
          <a:p>
            <a:pPr marL="0" lvl="0" indent="0" algn="just" rtl="0">
              <a:spcBef>
                <a:spcPts val="0"/>
              </a:spcBef>
              <a:spcAft>
                <a:spcPts val="0"/>
              </a:spcAft>
              <a:buNone/>
            </a:pPr>
            <a:r>
              <a:rPr lang="it-IT" dirty="0"/>
              <a:t>Future </a:t>
            </a:r>
            <a:r>
              <a:rPr lang="it-IT" dirty="0" err="1"/>
              <a:t>implementation</a:t>
            </a:r>
            <a:endParaRPr dirty="0"/>
          </a:p>
        </p:txBody>
      </p:sp>
      <p:sp>
        <p:nvSpPr>
          <p:cNvPr id="66" name="Google Shape;66;p8">
            <a:extLst>
              <a:ext uri="{FF2B5EF4-FFF2-40B4-BE49-F238E27FC236}">
                <a16:creationId xmlns:a16="http://schemas.microsoft.com/office/drawing/2014/main" id="{CD733941-F59A-433B-83F9-E2B2D5BBF1F3}"/>
              </a:ext>
            </a:extLst>
          </p:cNvPr>
          <p:cNvSpPr txBox="1">
            <a:spLocks noGrp="1"/>
          </p:cNvSpPr>
          <p:nvPr>
            <p:ph type="body" idx="1"/>
          </p:nvPr>
        </p:nvSpPr>
        <p:spPr>
          <a:xfrm>
            <a:off x="37350" y="1054333"/>
            <a:ext cx="9106650" cy="3416400"/>
          </a:xfrm>
          <a:prstGeom prst="rect">
            <a:avLst/>
          </a:prstGeom>
        </p:spPr>
        <p:txBody>
          <a:bodyPr spcFirstLastPara="1" wrap="square" lIns="91425" tIns="91425" rIns="91425" bIns="91425" anchor="t" anchorCtr="0">
            <a:noAutofit/>
          </a:bodyPr>
          <a:lstStyle/>
          <a:p>
            <a:pPr marL="285750" lvl="0" indent="-285750" algn="just">
              <a:spcAft>
                <a:spcPts val="1200"/>
              </a:spcAft>
              <a:buFont typeface="Arial" panose="020B0604020202020204" pitchFamily="34" charset="0"/>
              <a:buChar char="•"/>
            </a:pPr>
            <a:r>
              <a:rPr lang="en-US" sz="1400" dirty="0"/>
              <a:t>Integration of additional anthropogenic pressure indicators to improve priority-area identification and advanced spatial hotspot analyses.</a:t>
            </a:r>
          </a:p>
          <a:p>
            <a:pPr marL="285750" lvl="0" indent="-285750" algn="just">
              <a:spcAft>
                <a:spcPts val="1200"/>
              </a:spcAft>
              <a:buFont typeface="Arial" panose="020B0604020202020204" pitchFamily="34" charset="0"/>
              <a:buChar char="•"/>
            </a:pPr>
            <a:r>
              <a:rPr lang="en-US" sz="1400" dirty="0"/>
              <a:t>Development of risk scenarios through machine learning and spatial predictive modelling approaches.</a:t>
            </a:r>
          </a:p>
          <a:p>
            <a:pPr marL="285750" indent="-285750" algn="just">
              <a:spcAft>
                <a:spcPts val="1200"/>
              </a:spcAft>
              <a:buFont typeface="Arial" panose="020B0604020202020204" pitchFamily="34" charset="0"/>
              <a:buChar char="•"/>
            </a:pPr>
            <a:r>
              <a:rPr lang="en-US" sz="1400" dirty="0"/>
              <a:t>Improvement of model robustness through uncertainty and sensitivity analyses.</a:t>
            </a:r>
          </a:p>
          <a:p>
            <a:pPr marL="285750" lvl="0" indent="-285750" algn="just">
              <a:spcAft>
                <a:spcPts val="1200"/>
              </a:spcAft>
              <a:buFont typeface="Arial" panose="020B0604020202020204" pitchFamily="34" charset="0"/>
              <a:buChar char="•"/>
            </a:pPr>
            <a:r>
              <a:rPr lang="en-US" sz="1400" dirty="0"/>
              <a:t>Expansion of the accounting framework to include multiple ecosystem services provided by </a:t>
            </a:r>
            <a:r>
              <a:rPr lang="en-US" sz="1400" i="1" dirty="0"/>
              <a:t>Posidonia oceanica</a:t>
            </a:r>
            <a:r>
              <a:rPr lang="en-US" sz="1400" dirty="0"/>
              <a:t> meadows.</a:t>
            </a:r>
          </a:p>
          <a:p>
            <a:pPr marL="285750" lvl="0" indent="-285750" algn="just">
              <a:spcAft>
                <a:spcPts val="1200"/>
              </a:spcAft>
              <a:buFont typeface="Arial" panose="020B0604020202020204" pitchFamily="34" charset="0"/>
              <a:buChar char="•"/>
            </a:pPr>
            <a:r>
              <a:rPr lang="en-US" sz="1400" dirty="0"/>
              <a:t>Validation and refinement of ecosystem extent and condition maps through upcoming national monitoring and mapping initiatives (e.g. the POSEIDON project).</a:t>
            </a:r>
          </a:p>
          <a:p>
            <a:pPr marL="285750" lvl="0" indent="-285750" algn="just">
              <a:spcAft>
                <a:spcPts val="1200"/>
              </a:spcAft>
              <a:buFont typeface="Arial" panose="020B0604020202020204" pitchFamily="34" charset="0"/>
              <a:buChar char="•"/>
            </a:pPr>
            <a:r>
              <a:rPr lang="en-US" sz="1400" dirty="0"/>
              <a:t>Application of top-down approaches to spatially disaggregate national ecosystem accounting results at regional scale.</a:t>
            </a:r>
          </a:p>
          <a:p>
            <a:pPr marL="285750" lvl="0" indent="-285750" algn="just">
              <a:spcAft>
                <a:spcPts val="1200"/>
              </a:spcAft>
              <a:buFont typeface="Arial" panose="020B0604020202020204" pitchFamily="34" charset="0"/>
              <a:buChar char="•"/>
            </a:pPr>
            <a:r>
              <a:rPr lang="en-US" sz="1400" dirty="0"/>
              <a:t>Implementation of  the SEEA-EA ecosystem accounting tables for </a:t>
            </a:r>
            <a:r>
              <a:rPr lang="en-US" sz="1400" i="1" dirty="0"/>
              <a:t>Posidonia oceanica</a:t>
            </a:r>
            <a:r>
              <a:rPr lang="en-US" sz="1400" dirty="0"/>
              <a:t> ecosystems.</a:t>
            </a:r>
          </a:p>
          <a:p>
            <a:pPr marL="285750" lvl="0" indent="-285750" algn="just">
              <a:spcAft>
                <a:spcPts val="1200"/>
              </a:spcAft>
              <a:buFont typeface="Arial" panose="020B0604020202020204" pitchFamily="34" charset="0"/>
              <a:buChar char="•"/>
            </a:pPr>
            <a:endParaRPr sz="1300" dirty="0"/>
          </a:p>
        </p:txBody>
      </p:sp>
      <p:sp>
        <p:nvSpPr>
          <p:cNvPr id="2" name="Segnaposto numero diapositiva 1">
            <a:extLst>
              <a:ext uri="{FF2B5EF4-FFF2-40B4-BE49-F238E27FC236}">
                <a16:creationId xmlns:a16="http://schemas.microsoft.com/office/drawing/2014/main" id="{C1826951-9252-D095-C889-48D9AA79D00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it-IT" smtClean="0"/>
              <a:t>15</a:t>
            </a:fld>
            <a:endParaRPr lang="it-IT"/>
          </a:p>
        </p:txBody>
      </p:sp>
    </p:spTree>
    <p:extLst>
      <p:ext uri="{BB962C8B-B14F-4D97-AF65-F5344CB8AC3E}">
        <p14:creationId xmlns:p14="http://schemas.microsoft.com/office/powerpoint/2010/main" val="9205734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9"/>
          <p:cNvSpPr txBox="1">
            <a:spLocks noGrp="1"/>
          </p:cNvSpPr>
          <p:nvPr>
            <p:ph type="title"/>
          </p:nvPr>
        </p:nvSpPr>
        <p:spPr>
          <a:xfrm>
            <a:off x="311700" y="1133704"/>
            <a:ext cx="8520600" cy="21642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it-IT" dirty="0"/>
              <a:t>Thanks!</a:t>
            </a:r>
            <a:endParaRPr dirty="0"/>
          </a:p>
        </p:txBody>
      </p:sp>
      <p:sp>
        <p:nvSpPr>
          <p:cNvPr id="74" name="Google Shape;74;p9"/>
          <p:cNvSpPr txBox="1">
            <a:spLocks noGrp="1"/>
          </p:cNvSpPr>
          <p:nvPr>
            <p:ph type="title" idx="2"/>
          </p:nvPr>
        </p:nvSpPr>
        <p:spPr>
          <a:xfrm>
            <a:off x="311700" y="3062875"/>
            <a:ext cx="8520600" cy="841800"/>
          </a:xfrm>
          <a:prstGeom prst="rect">
            <a:avLst/>
          </a:prstGeom>
        </p:spPr>
        <p:txBody>
          <a:bodyPr spcFirstLastPara="1" wrap="square" lIns="91425" tIns="91425" rIns="91425" bIns="91425" anchor="ctr" anchorCtr="0">
            <a:normAutofit fontScale="90000"/>
          </a:bodyPr>
          <a:lstStyle/>
          <a:p>
            <a:pPr marL="0" lvl="0" indent="0" algn="ctr" rtl="0">
              <a:lnSpc>
                <a:spcPct val="115000"/>
              </a:lnSpc>
              <a:spcBef>
                <a:spcPts val="0"/>
              </a:spcBef>
              <a:spcAft>
                <a:spcPts val="0"/>
              </a:spcAft>
              <a:buNone/>
            </a:pPr>
            <a:r>
              <a:rPr lang="it-IT" dirty="0"/>
              <a:t>Umberto Grande</a:t>
            </a:r>
            <a:br>
              <a:rPr lang="cs" dirty="0"/>
            </a:br>
            <a:r>
              <a:rPr lang="it-IT" dirty="0"/>
              <a:t>Parthenope, University of Naples (Italy)</a:t>
            </a:r>
            <a:br>
              <a:rPr lang="cs" dirty="0"/>
            </a:br>
            <a:r>
              <a:rPr lang="it-IT" dirty="0"/>
              <a:t>umberto.grande@collaboratore.uniparthenope.it</a:t>
            </a:r>
            <a:endParaRPr dirty="0"/>
          </a:p>
        </p:txBody>
      </p:sp>
      <p:sp>
        <p:nvSpPr>
          <p:cNvPr id="2" name="Segnaposto numero diapositiva 1">
            <a:extLst>
              <a:ext uri="{FF2B5EF4-FFF2-40B4-BE49-F238E27FC236}">
                <a16:creationId xmlns:a16="http://schemas.microsoft.com/office/drawing/2014/main" id="{CCDE8A54-2666-BD54-F286-F40FE62F6F4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it-IT" smtClean="0"/>
              <a:t>16</a:t>
            </a:fld>
            <a:endParaRPr lang="it-IT"/>
          </a:p>
        </p:txBody>
      </p:sp>
    </p:spTree>
  </p:cSld>
  <p:clrMapOvr>
    <a:masterClrMapping/>
  </p:clrMapOvr>
</p:sld>
</file>

<file path=ppt/theme/theme1.xml><?xml version="1.0" encoding="utf-8"?>
<a:theme xmlns:a="http://schemas.openxmlformats.org/drawingml/2006/main" name="ESP_2026">
  <a:themeElements>
    <a:clrScheme name="Simple Light">
      <a:dk1>
        <a:srgbClr val="82BF6B"/>
      </a:dk1>
      <a:lt1>
        <a:srgbClr val="D9D7CE"/>
      </a:lt1>
      <a:dk2>
        <a:srgbClr val="00643E"/>
      </a:dk2>
      <a:lt2>
        <a:srgbClr val="D9D7CE"/>
      </a:lt2>
      <a:accent1>
        <a:srgbClr val="C3B0D6"/>
      </a:accent1>
      <a:accent2>
        <a:srgbClr val="7CC8C3"/>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1113</TotalTime>
  <Words>640</Words>
  <Application>Microsoft Office PowerPoint</Application>
  <PresentationFormat>Presentazione su schermo (16:9)</PresentationFormat>
  <Paragraphs>81</Paragraphs>
  <Slides>16</Slides>
  <Notes>14</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16</vt:i4>
      </vt:variant>
    </vt:vector>
  </HeadingPairs>
  <TitlesOfParts>
    <vt:vector size="21" baseType="lpstr">
      <vt:lpstr>Alan Sans ExtraBold</vt:lpstr>
      <vt:lpstr>Inter SemiBold</vt:lpstr>
      <vt:lpstr>Arial</vt:lpstr>
      <vt:lpstr>Alan Sans</vt:lpstr>
      <vt:lpstr>ESP_2026</vt:lpstr>
      <vt:lpstr>Applying Ecosystem Accounting to Posidonia oceanica Meadows: Assessing Ecosystem Condition and Carbon Sequestration Along the Italian Coast </vt:lpstr>
      <vt:lpstr>Posidonia oceanica</vt:lpstr>
      <vt:lpstr>Why Posidonia oceanica matters</vt:lpstr>
      <vt:lpstr>Aim of the study</vt:lpstr>
      <vt:lpstr>Workflow</vt:lpstr>
      <vt:lpstr>Methods: The machine learning model</vt:lpstr>
      <vt:lpstr>Methods: Ecosystem Condition accounting</vt:lpstr>
      <vt:lpstr>Methods: Carbon sequestration assessment</vt:lpstr>
      <vt:lpstr>Methods: Potential service loss and replacement costs</vt:lpstr>
      <vt:lpstr>Results: Extent and potential Condition of P. oceanica meadows along the Italian coast</vt:lpstr>
      <vt:lpstr>Results: Carbon sequestration at national level</vt:lpstr>
      <vt:lpstr>Results: Potential ecosystem loss and reforestation costs</vt:lpstr>
      <vt:lpstr>Discussion</vt:lpstr>
      <vt:lpstr>Take Home Message</vt:lpstr>
      <vt:lpstr>Future implementation</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umberto grande</dc:creator>
  <cp:lastModifiedBy>umberto grande</cp:lastModifiedBy>
  <cp:revision>98</cp:revision>
  <dcterms:modified xsi:type="dcterms:W3CDTF">2026-07-08T11:42:57Z</dcterms:modified>
</cp:coreProperties>
</file>